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80" r:id="rId3"/>
    <p:sldId id="321" r:id="rId4"/>
    <p:sldId id="268" r:id="rId5"/>
    <p:sldId id="271" r:id="rId6"/>
    <p:sldId id="278" r:id="rId7"/>
    <p:sldId id="282" r:id="rId8"/>
    <p:sldId id="260" r:id="rId9"/>
    <p:sldId id="283" r:id="rId10"/>
    <p:sldId id="285" r:id="rId11"/>
    <p:sldId id="286" r:id="rId12"/>
    <p:sldId id="267" r:id="rId13"/>
    <p:sldId id="258" r:id="rId14"/>
    <p:sldId id="299" r:id="rId15"/>
    <p:sldId id="284" r:id="rId16"/>
    <p:sldId id="264" r:id="rId17"/>
    <p:sldId id="314" r:id="rId18"/>
    <p:sldId id="296" r:id="rId19"/>
    <p:sldId id="263" r:id="rId20"/>
    <p:sldId id="265" r:id="rId21"/>
    <p:sldId id="266" r:id="rId22"/>
    <p:sldId id="316" r:id="rId23"/>
    <p:sldId id="257" r:id="rId24"/>
    <p:sldId id="276" r:id="rId25"/>
    <p:sldId id="310" r:id="rId26"/>
    <p:sldId id="317" r:id="rId27"/>
    <p:sldId id="318" r:id="rId28"/>
    <p:sldId id="275" r:id="rId29"/>
    <p:sldId id="269" r:id="rId30"/>
    <p:sldId id="261" r:id="rId31"/>
    <p:sldId id="297" r:id="rId32"/>
    <p:sldId id="289" r:id="rId33"/>
    <p:sldId id="290" r:id="rId34"/>
    <p:sldId id="291" r:id="rId35"/>
    <p:sldId id="259" r:id="rId36"/>
    <p:sldId id="292" r:id="rId37"/>
    <p:sldId id="295" r:id="rId38"/>
    <p:sldId id="293" r:id="rId39"/>
    <p:sldId id="273" r:id="rId40"/>
    <p:sldId id="288" r:id="rId41"/>
    <p:sldId id="298" r:id="rId42"/>
    <p:sldId id="270" r:id="rId43"/>
    <p:sldId id="300" r:id="rId44"/>
    <p:sldId id="301" r:id="rId45"/>
    <p:sldId id="302" r:id="rId46"/>
    <p:sldId id="287" r:id="rId47"/>
    <p:sldId id="311" r:id="rId48"/>
    <p:sldId id="312" r:id="rId49"/>
    <p:sldId id="313" r:id="rId50"/>
    <p:sldId id="272" r:id="rId51"/>
    <p:sldId id="320" r:id="rId52"/>
    <p:sldId id="274" r:id="rId53"/>
    <p:sldId id="277" r:id="rId54"/>
    <p:sldId id="303" r:id="rId55"/>
    <p:sldId id="319" r:id="rId56"/>
    <p:sldId id="305" r:id="rId57"/>
    <p:sldId id="309" r:id="rId5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0AEAAE2-DC6D-4625-86BA-19BBE59A8515}" type="datetimeFigureOut">
              <a:rPr lang="en-US" smtClean="0"/>
              <a:t>1/13/2014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8D5B31C-5C13-4D07-B673-057936AD623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EDAAD94-02B6-42CC-8E5B-AFD7923E317B}" type="datetimeFigureOut">
              <a:rPr lang="en-US" smtClean="0"/>
              <a:pPr/>
              <a:t>1/13/2014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111096D-4151-4DA2-8F34-77E1DEB1C9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BF234-4648-4FC4-9784-620F1266C05E}"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6DA151-C578-49B4-A49F-76EF41BAF2F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DA151-C578-49B4-A49F-76EF41BAF2F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DA151-C578-49B4-A49F-76EF41BAF2F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Group 6"/>
          <p:cNvGrpSpPr/>
          <p:nvPr userDrawn="1"/>
        </p:nvGrpSpPr>
        <p:grpSpPr>
          <a:xfrm>
            <a:off x="0" y="0"/>
            <a:ext cx="9144000" cy="6858000"/>
            <a:chOff x="0" y="0"/>
            <a:chExt cx="9144000" cy="6858000"/>
          </a:xfrm>
        </p:grpSpPr>
        <p:sp>
          <p:nvSpPr>
            <p:cNvPr id="8" name="Rectangle 7"/>
            <p:cNvSpPr/>
            <p:nvPr/>
          </p:nvSpPr>
          <p:spPr>
            <a:xfrm>
              <a:off x="1066800" y="0"/>
              <a:ext cx="8077200" cy="1143000"/>
            </a:xfrm>
            <a:prstGeom prst="rect">
              <a:avLst/>
            </a:prstGeom>
            <a:solidFill>
              <a:srgbClr val="6633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1066800" y="1143000"/>
              <a:ext cx="8077200" cy="5715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1066800" cy="6858000"/>
            </a:xfrm>
            <a:prstGeom prst="rect">
              <a:avLst/>
            </a:prstGeom>
            <a:solidFill>
              <a:srgbClr val="6633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87981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DA151-C578-49B4-A49F-76EF41BAF2F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6DA151-C578-49B4-A49F-76EF41BAF2F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6DA151-C578-49B4-A49F-76EF41BAF2F9}"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6DA151-C578-49B4-A49F-76EF41BAF2F9}" type="datetimeFigureOut">
              <a:rPr lang="en-US" smtClean="0"/>
              <a:pPr/>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6DA151-C578-49B4-A49F-76EF41BAF2F9}" type="datetimeFigureOut">
              <a:rPr lang="en-US" smtClean="0"/>
              <a:pPr/>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A151-C578-49B4-A49F-76EF41BAF2F9}" type="datetimeFigureOut">
              <a:rPr lang="en-US" smtClean="0"/>
              <a:pPr/>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DA151-C578-49B4-A49F-76EF41BAF2F9}"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DA151-C578-49B4-A49F-76EF41BAF2F9}"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06005-8B7C-42C8-8B08-4EBB540CAD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DA151-C578-49B4-A49F-76EF41BAF2F9}" type="datetimeFigureOut">
              <a:rPr lang="en-US" smtClean="0"/>
              <a:pPr/>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06005-8B7C-42C8-8B08-4EBB540CAD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ummaries.cochrane.org/lexicon/9"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ncbi.nlm.nih.gov/pubmed/23231944"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gregory.phelps@lhcgroup.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Justice_(virtue)" TargetMode="External"/><Relationship Id="rId2" Type="http://schemas.openxmlformats.org/officeDocument/2006/relationships/hyperlink" Target="http://en.wikipedia.org/wiki/Prudence" TargetMode="External"/><Relationship Id="rId1" Type="http://schemas.openxmlformats.org/officeDocument/2006/relationships/slideLayout" Target="../slideLayouts/slideLayout2.xml"/><Relationship Id="rId5" Type="http://schemas.openxmlformats.org/officeDocument/2006/relationships/hyperlink" Target="http://en.wikipedia.org/wiki/Courage" TargetMode="External"/><Relationship Id="rId4" Type="http://schemas.openxmlformats.org/officeDocument/2006/relationships/hyperlink" Target="http://en.wikipedia.org/wiki/Temperance_(virtu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When </a:t>
            </a:r>
            <a:r>
              <a:rPr lang="en-US" b="1" i="1" u="sng" dirty="0" smtClean="0"/>
              <a:t>“Everything” </a:t>
            </a:r>
            <a:r>
              <a:rPr lang="en-US" dirty="0" smtClean="0"/>
              <a:t>Isn’t Enough:</a:t>
            </a:r>
            <a:br>
              <a:rPr lang="en-US" dirty="0" smtClean="0"/>
            </a:br>
            <a:r>
              <a:rPr lang="en-US" sz="3100" dirty="0" smtClean="0"/>
              <a:t>Ethics, Goals of Care, CPR and Aggressive Treatment</a:t>
            </a:r>
            <a:r>
              <a:rPr lang="en-US" dirty="0" smtClean="0"/>
              <a:t/>
            </a:r>
            <a:br>
              <a:rPr lang="en-US" dirty="0" smtClean="0"/>
            </a:br>
            <a:r>
              <a:rPr lang="en-US" sz="2700" dirty="0" smtClean="0"/>
              <a:t>A Medical Contrarian’s  View</a:t>
            </a:r>
            <a:endParaRPr lang="en-US" sz="2700" dirty="0"/>
          </a:p>
        </p:txBody>
      </p:sp>
      <p:sp>
        <p:nvSpPr>
          <p:cNvPr id="3" name="Subtitle 2"/>
          <p:cNvSpPr>
            <a:spLocks noGrp="1"/>
          </p:cNvSpPr>
          <p:nvPr>
            <p:ph type="subTitle" idx="1"/>
          </p:nvPr>
        </p:nvSpPr>
        <p:spPr/>
        <p:txBody>
          <a:bodyPr/>
          <a:lstStyle/>
          <a:p>
            <a:r>
              <a:rPr lang="en-US" dirty="0" smtClean="0"/>
              <a:t>Greg Phelps MD MPH MA</a:t>
            </a:r>
          </a:p>
          <a:p>
            <a:r>
              <a:rPr lang="en-US" dirty="0" smtClean="0"/>
              <a:t>Tennessee End of Life Partnership </a:t>
            </a:r>
          </a:p>
          <a:p>
            <a:r>
              <a:rPr lang="en-US" dirty="0" smtClean="0"/>
              <a:t>Tuesday, Jan 14</a:t>
            </a:r>
            <a:r>
              <a:rPr lang="en-US" baseline="30000" dirty="0" smtClean="0"/>
              <a:t>th</a:t>
            </a:r>
            <a:r>
              <a:rPr lang="en-US" dirty="0" smtClean="0"/>
              <a:t>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292100"/>
            <a:ext cx="8229600" cy="1384300"/>
          </a:xfrm>
        </p:spPr>
        <p:txBody>
          <a:bodyPr/>
          <a:lstStyle/>
          <a:p>
            <a:pPr eaLnBrk="1" hangingPunct="1">
              <a:defRPr/>
            </a:pPr>
            <a:r>
              <a:rPr lang="en-US" sz="3600"/>
              <a:t>During 1970s and 1980s a Shift Occurred</a:t>
            </a:r>
          </a:p>
        </p:txBody>
      </p:sp>
      <p:sp>
        <p:nvSpPr>
          <p:cNvPr id="34818" name="Rectangle 3"/>
          <p:cNvSpPr>
            <a:spLocks noGrp="1" noChangeArrowheads="1"/>
          </p:cNvSpPr>
          <p:nvPr>
            <p:ph type="body" idx="4294967295"/>
          </p:nvPr>
        </p:nvSpPr>
        <p:spPr>
          <a:xfrm>
            <a:off x="0" y="1905000"/>
            <a:ext cx="8229600" cy="4114800"/>
          </a:xfrm>
        </p:spPr>
        <p:txBody>
          <a:bodyPr>
            <a:normAutofit fontScale="92500"/>
          </a:bodyPr>
          <a:lstStyle/>
          <a:p>
            <a:pPr eaLnBrk="1" hangingPunct="1">
              <a:lnSpc>
                <a:spcPct val="90000"/>
              </a:lnSpc>
              <a:defRPr/>
            </a:pPr>
            <a:r>
              <a:rPr lang="en-US" dirty="0"/>
              <a:t>Families began asking that non-beneficial life-sustaining treatment be discontinued from patients unresponsive to medical interventions .</a:t>
            </a:r>
          </a:p>
          <a:p>
            <a:pPr eaLnBrk="1" hangingPunct="1">
              <a:lnSpc>
                <a:spcPct val="90000"/>
              </a:lnSpc>
              <a:defRPr/>
            </a:pPr>
            <a:r>
              <a:rPr lang="en-US" dirty="0"/>
              <a:t>The patients </a:t>
            </a:r>
            <a:r>
              <a:rPr lang="en-US" dirty="0" smtClean="0"/>
              <a:t>and/or family’s right </a:t>
            </a:r>
            <a:r>
              <a:rPr lang="en-US" dirty="0"/>
              <a:t>to refuse or withdraw medical treatment was recognized by the Supreme Court: </a:t>
            </a:r>
          </a:p>
          <a:p>
            <a:pPr lvl="1" eaLnBrk="1" hangingPunct="1">
              <a:lnSpc>
                <a:spcPct val="90000"/>
              </a:lnSpc>
              <a:buFont typeface="Tahoma" charset="0"/>
              <a:buChar char="–"/>
              <a:defRPr/>
            </a:pPr>
            <a:r>
              <a:rPr lang="en-US" dirty="0"/>
              <a:t>Karen Ann Quinlan </a:t>
            </a:r>
          </a:p>
          <a:p>
            <a:pPr lvl="1" eaLnBrk="1" hangingPunct="1">
              <a:lnSpc>
                <a:spcPct val="90000"/>
              </a:lnSpc>
              <a:buFont typeface="Tahoma" charset="0"/>
              <a:buChar char="–"/>
              <a:defRPr/>
            </a:pPr>
            <a:r>
              <a:rPr lang="en-US" dirty="0"/>
              <a:t>Nancy </a:t>
            </a:r>
            <a:r>
              <a:rPr lang="en-US" dirty="0" smtClean="0"/>
              <a:t>Cruzan</a:t>
            </a:r>
          </a:p>
          <a:p>
            <a:pPr lvl="1" eaLnBrk="1" hangingPunct="1">
              <a:lnSpc>
                <a:spcPct val="90000"/>
              </a:lnSpc>
              <a:buFont typeface="Tahoma" charset="0"/>
              <a:buChar char="–"/>
              <a:defRPr/>
            </a:pPr>
            <a:r>
              <a:rPr lang="en-US" dirty="0" smtClean="0"/>
              <a:t>Terry </a:t>
            </a:r>
            <a:r>
              <a:rPr lang="en-US" dirty="0" err="1" smtClean="0"/>
              <a:t>Schaivo</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0" y="292100"/>
            <a:ext cx="8229600" cy="1384300"/>
          </a:xfrm>
        </p:spPr>
        <p:txBody>
          <a:bodyPr/>
          <a:lstStyle/>
          <a:p>
            <a:pPr eaLnBrk="1" hangingPunct="1">
              <a:defRPr/>
            </a:pPr>
            <a:r>
              <a:rPr lang="en-US"/>
              <a:t>Today, a New Shift is Occurring</a:t>
            </a:r>
          </a:p>
        </p:txBody>
      </p:sp>
      <p:sp>
        <p:nvSpPr>
          <p:cNvPr id="35842" name="Rectangle 3"/>
          <p:cNvSpPr>
            <a:spLocks noGrp="1" noChangeArrowheads="1"/>
          </p:cNvSpPr>
          <p:nvPr>
            <p:ph type="body" idx="4294967295"/>
          </p:nvPr>
        </p:nvSpPr>
        <p:spPr>
          <a:xfrm>
            <a:off x="912813" y="1752600"/>
            <a:ext cx="8231187" cy="4525963"/>
          </a:xfrm>
        </p:spPr>
        <p:txBody>
          <a:bodyPr/>
          <a:lstStyle/>
          <a:p>
            <a:pPr eaLnBrk="1" hangingPunct="1">
              <a:buFontTx/>
              <a:buNone/>
              <a:defRPr/>
            </a:pPr>
            <a:r>
              <a:rPr lang="en-US" dirty="0" smtClean="0"/>
              <a:t> </a:t>
            </a:r>
            <a:r>
              <a:rPr lang="en-US" sz="4000" dirty="0" smtClean="0"/>
              <a:t>What should happen when the physician believes continuing the patient’s treatment will not benefit or cure the patient and the patient or family disagrees with the physician’s determination about futile or non-beneficial care.</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Created a Medical Monster!</a:t>
            </a:r>
            <a:endParaRPr lang="en-US" dirty="0"/>
          </a:p>
        </p:txBody>
      </p:sp>
      <p:sp>
        <p:nvSpPr>
          <p:cNvPr id="4" name="Content Placeholder 3"/>
          <p:cNvSpPr>
            <a:spLocks noGrp="1"/>
          </p:cNvSpPr>
          <p:nvPr>
            <p:ph sz="half" idx="1"/>
          </p:nvPr>
        </p:nvSpPr>
        <p:spPr/>
        <p:txBody>
          <a:bodyPr>
            <a:normAutofit fontScale="77500" lnSpcReduction="20000"/>
          </a:bodyPr>
          <a:lstStyle/>
          <a:p>
            <a:r>
              <a:rPr lang="en-US" sz="3500" b="1" u="sng" dirty="0" smtClean="0"/>
              <a:t>Why?!</a:t>
            </a:r>
          </a:p>
          <a:p>
            <a:r>
              <a:rPr lang="en-US" dirty="0" smtClean="0"/>
              <a:t>Death, and aging and disease denying culture</a:t>
            </a:r>
          </a:p>
          <a:p>
            <a:r>
              <a:rPr lang="en-US" dirty="0" smtClean="0"/>
              <a:t>It is more cost effective (for doctor and family and hospital NOT to discuss) </a:t>
            </a:r>
          </a:p>
          <a:p>
            <a:r>
              <a:rPr lang="en-US" dirty="0" smtClean="0"/>
              <a:t>Pharmaceutical industry is single biggest spender on lobbying in Washington, followed by insurance companies.</a:t>
            </a:r>
          </a:p>
          <a:p>
            <a:r>
              <a:rPr lang="en-US" dirty="0" smtClean="0"/>
              <a:t>Media creates myths that all problems can be solved with pills or procedures.</a:t>
            </a:r>
            <a:endParaRPr lang="en-US" dirty="0"/>
          </a:p>
        </p:txBody>
      </p:sp>
      <p:pic>
        <p:nvPicPr>
          <p:cNvPr id="6" name="Content Placeholder 5" descr="medical Monsters.jpg"/>
          <p:cNvPicPr>
            <a:picLocks noGrp="1" noChangeAspect="1"/>
          </p:cNvPicPr>
          <p:nvPr>
            <p:ph sz="half" idx="2"/>
          </p:nvPr>
        </p:nvPicPr>
        <p:blipFill>
          <a:blip r:embed="rId2" cstate="print"/>
          <a:stretch>
            <a:fillRect/>
          </a:stretch>
        </p:blipFill>
        <p:spPr>
          <a:xfrm>
            <a:off x="4953000" y="1600200"/>
            <a:ext cx="3886200" cy="4419600"/>
          </a:xfrm>
        </p:spPr>
      </p:pic>
      <p:sp>
        <p:nvSpPr>
          <p:cNvPr id="7" name="TextBox 6"/>
          <p:cNvSpPr txBox="1"/>
          <p:nvPr/>
        </p:nvSpPr>
        <p:spPr>
          <a:xfrm>
            <a:off x="3657600" y="6019800"/>
            <a:ext cx="1838004" cy="369332"/>
          </a:xfrm>
          <a:prstGeom prst="rect">
            <a:avLst/>
          </a:prstGeom>
          <a:noFill/>
        </p:spPr>
        <p:txBody>
          <a:bodyPr wrap="none" rtlCol="0">
            <a:spAutoFit/>
          </a:bodyPr>
          <a:lstStyle/>
          <a:p>
            <a:r>
              <a:rPr lang="en-US" dirty="0" smtClean="0"/>
              <a:t>*</a:t>
            </a:r>
            <a:r>
              <a:rPr lang="en-US" dirty="0" err="1" smtClean="0"/>
              <a:t>Opensecrets.org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Jahi</a:t>
            </a:r>
            <a:r>
              <a:rPr lang="en-US" dirty="0" smtClean="0"/>
              <a:t> </a:t>
            </a:r>
            <a:r>
              <a:rPr lang="en-US" dirty="0" err="1" smtClean="0"/>
              <a:t>MCMath</a:t>
            </a:r>
            <a:r>
              <a:rPr lang="en-US" dirty="0" smtClean="0"/>
              <a:t>-Age 13 </a:t>
            </a:r>
            <a:br>
              <a:rPr lang="en-US" dirty="0" smtClean="0"/>
            </a:br>
            <a:r>
              <a:rPr lang="en-US" sz="2000" dirty="0" smtClean="0"/>
              <a:t>Died following complications from tonsillectomy</a:t>
            </a:r>
            <a:endParaRPr lang="en-US" sz="2000" dirty="0"/>
          </a:p>
        </p:txBody>
      </p:sp>
      <p:sp>
        <p:nvSpPr>
          <p:cNvPr id="6" name="Content Placeholder 5"/>
          <p:cNvSpPr>
            <a:spLocks noGrp="1"/>
          </p:cNvSpPr>
          <p:nvPr>
            <p:ph sz="half" idx="1"/>
          </p:nvPr>
        </p:nvSpPr>
        <p:spPr/>
        <p:txBody>
          <a:bodyPr>
            <a:normAutofit fontScale="62500" lnSpcReduction="20000"/>
          </a:bodyPr>
          <a:lstStyle/>
          <a:p>
            <a:endParaRPr lang="en-US"/>
          </a:p>
        </p:txBody>
      </p:sp>
      <p:sp>
        <p:nvSpPr>
          <p:cNvPr id="7" name="Content Placeholder 6"/>
          <p:cNvSpPr>
            <a:spLocks noGrp="1"/>
          </p:cNvSpPr>
          <p:nvPr>
            <p:ph sz="half" idx="2"/>
          </p:nvPr>
        </p:nvSpPr>
        <p:spPr/>
        <p:txBody>
          <a:bodyPr>
            <a:normAutofit fontScale="62500" lnSpcReduction="20000"/>
          </a:bodyPr>
          <a:lstStyle/>
          <a:p>
            <a:r>
              <a:rPr lang="en-US" dirty="0" smtClean="0"/>
              <a:t>Multiple doctors have declared her brain-dead, but her family has rejected the diagnosis </a:t>
            </a:r>
          </a:p>
          <a:p>
            <a:r>
              <a:rPr lang="en-US" dirty="0" smtClean="0"/>
              <a:t>a death certificate had been issued for </a:t>
            </a:r>
            <a:r>
              <a:rPr lang="en-US" dirty="0" err="1" smtClean="0"/>
              <a:t>Jahi</a:t>
            </a:r>
            <a:r>
              <a:rPr lang="en-US" dirty="0" smtClean="0"/>
              <a:t>,</a:t>
            </a:r>
          </a:p>
          <a:p>
            <a:r>
              <a:rPr lang="en-US" dirty="0" smtClean="0"/>
              <a:t>Mr. Dolan (attorney) is not being truthful to the public or his clients," Singer said. "When he says his 'medical team' wants to feed her body so her brain will have the optimum nutrients, he is either being purposely deceptive or ignorant. In either case, he is perpetuating a sad and tragic hoax on the public and the </a:t>
            </a:r>
            <a:r>
              <a:rPr lang="en-US" dirty="0" err="1" smtClean="0"/>
              <a:t>McMath</a:t>
            </a:r>
            <a:r>
              <a:rPr lang="en-US" dirty="0" smtClean="0"/>
              <a:t> family. Tragically, this young woman is dead, and there is no food, no medical procedures and no amount of time that will bring back the deceased."</a:t>
            </a:r>
          </a:p>
          <a:p>
            <a:endParaRPr lang="en-US" dirty="0"/>
          </a:p>
        </p:txBody>
      </p:sp>
      <p:pic>
        <p:nvPicPr>
          <p:cNvPr id="1026" name="Picture 2"/>
          <p:cNvPicPr>
            <a:picLocks noChangeAspect="1" noChangeArrowheads="1"/>
          </p:cNvPicPr>
          <p:nvPr/>
        </p:nvPicPr>
        <p:blipFill>
          <a:blip r:embed="rId2" cstate="print"/>
          <a:srcRect l="11095" t="20833" r="53285" b="16667"/>
          <a:stretch>
            <a:fillRect/>
          </a:stretch>
        </p:blipFill>
        <p:spPr bwMode="auto">
          <a:xfrm>
            <a:off x="228600" y="1600200"/>
            <a:ext cx="4191000" cy="4572000"/>
          </a:xfrm>
          <a:prstGeom prst="rect">
            <a:avLst/>
          </a:prstGeom>
          <a:noFill/>
          <a:ln w="9525">
            <a:noFill/>
            <a:miter lim="800000"/>
            <a:headEnd/>
            <a:tailEnd/>
          </a:ln>
        </p:spPr>
      </p:pic>
      <p:sp>
        <p:nvSpPr>
          <p:cNvPr id="8" name="TextBox 7"/>
          <p:cNvSpPr txBox="1"/>
          <p:nvPr/>
        </p:nvSpPr>
        <p:spPr>
          <a:xfrm>
            <a:off x="5334000" y="6400800"/>
            <a:ext cx="3173626" cy="369332"/>
          </a:xfrm>
          <a:prstGeom prst="rect">
            <a:avLst/>
          </a:prstGeom>
          <a:noFill/>
        </p:spPr>
        <p:txBody>
          <a:bodyPr wrap="none" rtlCol="0">
            <a:spAutoFit/>
          </a:bodyPr>
          <a:lstStyle/>
          <a:p>
            <a:r>
              <a:rPr lang="en-US" dirty="0" smtClean="0"/>
              <a:t>San Jose Mercury News Jan 6</a:t>
            </a:r>
            <a:r>
              <a:rPr lang="en-US" baseline="30000" dirty="0" smtClean="0"/>
              <a:t>th</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Miracles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Some patients (or their families) refuse to engage insisting that “God will cure them, that  as a good and faithful person, God will not let them die.  (“Magical thinking” combination of denial and </a:t>
            </a:r>
            <a:r>
              <a:rPr lang="en-US" smtClean="0"/>
              <a:t>barginning)</a:t>
            </a:r>
            <a:endParaRPr lang="en-US" dirty="0" smtClean="0"/>
          </a:p>
          <a:p>
            <a:r>
              <a:rPr lang="en-US" dirty="0" smtClean="0"/>
              <a:t>And if they die does that mean their faith was not strong enough or God doesn’t answer prayers?</a:t>
            </a:r>
          </a:p>
          <a:p>
            <a:r>
              <a:rPr lang="en-US" dirty="0" smtClean="0"/>
              <a:t>Miracles are called such because they are rare to the point they appear to violate laws of biology and physics.</a:t>
            </a:r>
          </a:p>
          <a:p>
            <a:r>
              <a:rPr lang="en-US" dirty="0" smtClean="0"/>
              <a:t>Can always hope for the best while preparing for the worst.</a:t>
            </a:r>
          </a:p>
          <a:p>
            <a:r>
              <a:rPr lang="en-US" dirty="0" smtClean="0"/>
              <a:t>Death comes to us all.  At what age is death a just outcome?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0" y="292100"/>
            <a:ext cx="8229600" cy="1384300"/>
          </a:xfrm>
        </p:spPr>
        <p:txBody>
          <a:bodyPr/>
          <a:lstStyle/>
          <a:p>
            <a:pPr eaLnBrk="1" hangingPunct="1">
              <a:defRPr/>
            </a:pPr>
            <a:r>
              <a:rPr lang="en-US" dirty="0" smtClean="0"/>
              <a:t>Ethical Collision Caveats</a:t>
            </a:r>
            <a:endParaRPr lang="en-US" dirty="0"/>
          </a:p>
        </p:txBody>
      </p:sp>
      <p:sp>
        <p:nvSpPr>
          <p:cNvPr id="3" name="Content Placeholder 2"/>
          <p:cNvSpPr>
            <a:spLocks noGrp="1"/>
          </p:cNvSpPr>
          <p:nvPr>
            <p:ph idx="4294967295"/>
          </p:nvPr>
        </p:nvSpPr>
        <p:spPr>
          <a:xfrm>
            <a:off x="0" y="1905000"/>
            <a:ext cx="8229600" cy="4114800"/>
          </a:xfrm>
        </p:spPr>
        <p:txBody>
          <a:bodyPr>
            <a:normAutofit lnSpcReduction="10000"/>
          </a:bodyPr>
          <a:lstStyle/>
          <a:p>
            <a:pPr eaLnBrk="1" hangingPunct="1">
              <a:lnSpc>
                <a:spcPct val="90000"/>
              </a:lnSpc>
              <a:defRPr/>
            </a:pPr>
            <a:r>
              <a:rPr lang="en-US" smtClean="0"/>
              <a:t>Professional autonomy allows that a provider is not obligated to provide care that is clearly non-beneficial</a:t>
            </a:r>
          </a:p>
          <a:p>
            <a:pPr eaLnBrk="1" hangingPunct="1">
              <a:lnSpc>
                <a:spcPct val="90000"/>
              </a:lnSpc>
              <a:defRPr/>
            </a:pPr>
            <a:r>
              <a:rPr lang="en-US" smtClean="0"/>
              <a:t>Patient does not have an absolute right to dictate care </a:t>
            </a:r>
          </a:p>
          <a:p>
            <a:pPr eaLnBrk="1" hangingPunct="1">
              <a:lnSpc>
                <a:spcPct val="90000"/>
              </a:lnSpc>
              <a:defRPr/>
            </a:pPr>
            <a:r>
              <a:rPr lang="en-US" smtClean="0"/>
              <a:t>Autonomy is more powerful to refuse care than demand care </a:t>
            </a:r>
          </a:p>
          <a:p>
            <a:pPr eaLnBrk="1" hangingPunct="1">
              <a:lnSpc>
                <a:spcPct val="90000"/>
              </a:lnSpc>
              <a:defRPr/>
            </a:pPr>
            <a:r>
              <a:rPr lang="en-US" smtClean="0"/>
              <a:t>Social (or </a:t>
            </a:r>
            <a:r>
              <a:rPr lang="en-US" i="1" smtClean="0"/>
              <a:t>Distributive</a:t>
            </a:r>
            <a:r>
              <a:rPr lang="en-US" smtClean="0"/>
              <a:t>) Justice is a growing area of concern </a:t>
            </a:r>
          </a:p>
          <a:p>
            <a:pPr eaLnBrk="1" hangingPunct="1">
              <a:lnSpc>
                <a:spcPct val="90000"/>
              </a:lnSpc>
              <a:defRPr/>
            </a:pP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California Healthcare Foundation Survey 2012</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600200"/>
            <a:ext cx="9144000" cy="5487570"/>
          </a:xfrm>
          <a:prstGeom prst="rect">
            <a:avLst/>
          </a:prstGeom>
          <a:noFill/>
          <a:ln w="9525">
            <a:noFill/>
            <a:miter lim="800000"/>
            <a:headEnd/>
            <a:tailEnd/>
          </a:ln>
        </p:spPr>
      </p:pic>
      <p:sp>
        <p:nvSpPr>
          <p:cNvPr id="7" name="TextBox 6"/>
          <p:cNvSpPr txBox="1"/>
          <p:nvPr/>
        </p:nvSpPr>
        <p:spPr>
          <a:xfrm>
            <a:off x="304800" y="5181600"/>
            <a:ext cx="8839200" cy="1477328"/>
          </a:xfrm>
          <a:prstGeom prst="rect">
            <a:avLst/>
          </a:prstGeom>
          <a:noFill/>
        </p:spPr>
        <p:txBody>
          <a:bodyPr wrap="square" rtlCol="0">
            <a:spAutoFit/>
          </a:bodyPr>
          <a:lstStyle/>
          <a:p>
            <a:r>
              <a:rPr lang="en-US" dirty="0" smtClean="0"/>
              <a:t>70% -90% of patient’s say they would prefer to die at home (about 30% do)  66% say </a:t>
            </a:r>
          </a:p>
          <a:p>
            <a:r>
              <a:rPr lang="en-US" dirty="0"/>
              <a:t>t</a:t>
            </a:r>
            <a:r>
              <a:rPr lang="en-US" dirty="0" smtClean="0"/>
              <a:t>hey would prefer to die a natural peaceful death.  Only 7% desire </a:t>
            </a:r>
          </a:p>
          <a:p>
            <a:r>
              <a:rPr lang="en-US" dirty="0"/>
              <a:t>a</a:t>
            </a:r>
            <a:r>
              <a:rPr lang="en-US" dirty="0" smtClean="0"/>
              <a:t>ll invasive therapeutic options deployed. </a:t>
            </a:r>
          </a:p>
          <a:p>
            <a:r>
              <a:rPr lang="en-US" dirty="0" smtClean="0"/>
              <a:t>AMA News reports 80% of patients surveyed feel it is important to have advance directives but only 24% have done them.  (2012, 02/27</a:t>
            </a:r>
            <a:r>
              <a:rPr lang="en-US" baseline="30000" dirty="0" smtClean="0"/>
              <a:t>th</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7570" t="39785" r="53733" b="6452"/>
          <a:stretch>
            <a:fillRect/>
          </a:stretch>
        </p:blipFill>
        <p:spPr bwMode="auto">
          <a:xfrm>
            <a:off x="838200" y="1447800"/>
            <a:ext cx="7543800" cy="51816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dirty="0" smtClean="0"/>
              <a:t>Communication at the End of Life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dirty="0" smtClean="0"/>
              <a:t>End of Life Discussions</a:t>
            </a:r>
            <a:br>
              <a:rPr lang="en-US" dirty="0" smtClean="0"/>
            </a:br>
            <a:r>
              <a:rPr lang="en-US" sz="3100" dirty="0" smtClean="0"/>
              <a:t>Subjects terminal cancer patient </a:t>
            </a:r>
            <a:br>
              <a:rPr lang="en-US" sz="3100" dirty="0" smtClean="0"/>
            </a:br>
            <a:r>
              <a:rPr lang="en-US" sz="3100" dirty="0" smtClean="0"/>
              <a:t>4.4 month life expectancy </a:t>
            </a:r>
          </a:p>
        </p:txBody>
      </p:sp>
      <p:sp>
        <p:nvSpPr>
          <p:cNvPr id="14339" name="Rectangle 3"/>
          <p:cNvSpPr>
            <a:spLocks noGrp="1" noChangeArrowheads="1"/>
          </p:cNvSpPr>
          <p:nvPr>
            <p:ph type="body" idx="1"/>
          </p:nvPr>
        </p:nvSpPr>
        <p:spPr/>
        <p:txBody>
          <a:bodyPr>
            <a:normAutofit/>
          </a:bodyPr>
          <a:lstStyle/>
          <a:p>
            <a:pPr eaLnBrk="1" hangingPunct="1"/>
            <a:r>
              <a:rPr lang="en-US" sz="2000" dirty="0" smtClean="0"/>
              <a:t>123 of 332 (37%) patients with terminal  illness had end of life discussions</a:t>
            </a:r>
          </a:p>
          <a:p>
            <a:r>
              <a:rPr lang="en-US" sz="2000" b="1" i="1" dirty="0" smtClean="0"/>
              <a:t>“Have you and your doctor discussed any particular wishes you have about the care you would receive if you were dying?”</a:t>
            </a:r>
            <a:r>
              <a:rPr lang="en-US" sz="2000" dirty="0" smtClean="0"/>
              <a:t> </a:t>
            </a:r>
          </a:p>
          <a:p>
            <a:pPr eaLnBrk="1" hangingPunct="1"/>
            <a:r>
              <a:rPr lang="en-US" sz="2000" dirty="0" smtClean="0"/>
              <a:t>These patients elected less aggressive care with fewer ICU admits  4.1% </a:t>
            </a:r>
            <a:r>
              <a:rPr lang="en-US" sz="2000" dirty="0" err="1" smtClean="0"/>
              <a:t>vs</a:t>
            </a:r>
            <a:r>
              <a:rPr lang="en-US" sz="2000" dirty="0" smtClean="0"/>
              <a:t> 12.4%, fewer ventilation episodes 1.6 </a:t>
            </a:r>
            <a:r>
              <a:rPr lang="en-US" sz="2000" dirty="0" err="1" smtClean="0"/>
              <a:t>vs</a:t>
            </a:r>
            <a:r>
              <a:rPr lang="en-US" sz="2000" dirty="0" smtClean="0"/>
              <a:t> 11%,</a:t>
            </a:r>
          </a:p>
          <a:p>
            <a:pPr eaLnBrk="1" hangingPunct="1"/>
            <a:r>
              <a:rPr lang="en-US" sz="2000" dirty="0" smtClean="0"/>
              <a:t>More aggressive care was associated with poorer quality of life for the patient and higher risk of major depressive disorder for bereaved care givers. (PTSD)</a:t>
            </a:r>
          </a:p>
          <a:p>
            <a:pPr eaLnBrk="1" hangingPunct="1"/>
            <a:r>
              <a:rPr lang="en-US" sz="2000" dirty="0" smtClean="0"/>
              <a:t>Study showed that patients did not have increased depression or loss of hope. </a:t>
            </a:r>
          </a:p>
        </p:txBody>
      </p:sp>
      <p:sp>
        <p:nvSpPr>
          <p:cNvPr id="14340" name="Text Box 4"/>
          <p:cNvSpPr txBox="1">
            <a:spLocks noChangeArrowheads="1"/>
          </p:cNvSpPr>
          <p:nvPr/>
        </p:nvSpPr>
        <p:spPr bwMode="auto">
          <a:xfrm>
            <a:off x="990600" y="4876800"/>
            <a:ext cx="6819496" cy="830997"/>
          </a:xfrm>
          <a:prstGeom prst="rect">
            <a:avLst/>
          </a:prstGeom>
          <a:noFill/>
          <a:ln w="9525">
            <a:noFill/>
            <a:miter lim="800000"/>
            <a:headEnd/>
            <a:tailEnd/>
          </a:ln>
        </p:spPr>
        <p:txBody>
          <a:bodyPr wrap="none">
            <a:spAutoFit/>
          </a:bodyPr>
          <a:lstStyle/>
          <a:p>
            <a:r>
              <a:rPr lang="en-US" sz="1600" dirty="0"/>
              <a:t>AA Wright, B Zhang A.Ray et al, </a:t>
            </a:r>
            <a:r>
              <a:rPr lang="en-US" sz="1600" i="1" dirty="0"/>
              <a:t>Associations Between </a:t>
            </a:r>
          </a:p>
          <a:p>
            <a:r>
              <a:rPr lang="en-US" sz="1600" i="1" dirty="0"/>
              <a:t>End of Life Discussions  Patient Mental Health, Medical Care Near Death</a:t>
            </a:r>
          </a:p>
          <a:p>
            <a:r>
              <a:rPr lang="en-US" sz="1600" i="1" dirty="0"/>
              <a:t>And Caregiver Bereavement Adjustment</a:t>
            </a:r>
            <a:r>
              <a:rPr lang="en-US" sz="1600" dirty="0"/>
              <a:t>.  JAMA 1665-1673. Oct 8, </a:t>
            </a:r>
            <a:r>
              <a:rPr lang="en-US" sz="1600" dirty="0" smtClean="0"/>
              <a:t>2008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CAPC Survey of Attitudes</a:t>
            </a:r>
            <a:br>
              <a:rPr lang="en-US" dirty="0" smtClean="0"/>
            </a:br>
            <a:r>
              <a:rPr lang="en-US" sz="2200" dirty="0" smtClean="0"/>
              <a:t>For Patients with Serious Illness</a:t>
            </a:r>
            <a:br>
              <a:rPr lang="en-US" sz="2200" dirty="0" smtClean="0"/>
            </a:br>
            <a:r>
              <a:rPr lang="en-US" sz="2200" dirty="0" smtClean="0"/>
              <a:t>800 patient’s surveyed</a:t>
            </a:r>
            <a:r>
              <a:rPr lang="en-US" dirty="0" smtClean="0"/>
              <a:t/>
            </a:r>
            <a:br>
              <a:rPr lang="en-US" dirty="0" smtClean="0"/>
            </a:br>
            <a:r>
              <a:rPr lang="en-US" sz="2000" dirty="0" smtClean="0"/>
              <a:t>Released June 28</a:t>
            </a:r>
            <a:r>
              <a:rPr lang="en-US" sz="2000" baseline="30000" dirty="0" smtClean="0"/>
              <a:t>th</a:t>
            </a:r>
            <a:r>
              <a:rPr lang="en-US" sz="2000" dirty="0" smtClean="0"/>
              <a:t>  2011</a:t>
            </a:r>
            <a:br>
              <a:rPr lang="en-US" sz="2000" dirty="0" smtClean="0"/>
            </a:br>
            <a:r>
              <a:rPr lang="en-US" sz="2000" dirty="0" smtClean="0"/>
              <a:t>Available at CAPC.org</a:t>
            </a:r>
            <a:endParaRPr lang="en-US" dirty="0"/>
          </a:p>
        </p:txBody>
      </p:sp>
      <p:sp>
        <p:nvSpPr>
          <p:cNvPr id="3" name="Content Placeholder 2"/>
          <p:cNvSpPr>
            <a:spLocks noGrp="1"/>
          </p:cNvSpPr>
          <p:nvPr>
            <p:ph idx="1"/>
          </p:nvPr>
        </p:nvSpPr>
        <p:spPr/>
        <p:txBody>
          <a:bodyPr>
            <a:normAutofit/>
          </a:bodyPr>
          <a:lstStyle/>
          <a:p>
            <a:r>
              <a:rPr lang="en-US" sz="2600" b="1" dirty="0" smtClean="0"/>
              <a:t>Biggest concerns:  Cost, Control, Communication,  Choice, Cure? </a:t>
            </a:r>
          </a:p>
          <a:p>
            <a:pPr lvl="1"/>
            <a:r>
              <a:rPr lang="en-US" sz="2200" dirty="0" smtClean="0"/>
              <a:t>Physicians not providing all treatment options- 55%</a:t>
            </a:r>
          </a:p>
          <a:p>
            <a:pPr lvl="1"/>
            <a:r>
              <a:rPr lang="en-US" sz="2200" dirty="0" smtClean="0"/>
              <a:t>Doctors not sharing information with each other-55%</a:t>
            </a:r>
          </a:p>
          <a:p>
            <a:pPr lvl="1"/>
            <a:r>
              <a:rPr lang="en-US" sz="2200" dirty="0" smtClean="0"/>
              <a:t>Doctors not choosing best option for seriously ill- 54%</a:t>
            </a:r>
          </a:p>
          <a:p>
            <a:pPr lvl="1"/>
            <a:r>
              <a:rPr lang="en-US" sz="2200" dirty="0" smtClean="0"/>
              <a:t>Patient and family leave physician office not knowing what  they are supposed to do when they get home-51%</a:t>
            </a:r>
          </a:p>
          <a:p>
            <a:pPr lvl="1"/>
            <a:r>
              <a:rPr lang="en-US" sz="2200" dirty="0" smtClean="0"/>
              <a:t>Patient lacks control over treatment options- 51%</a:t>
            </a:r>
          </a:p>
          <a:p>
            <a:pPr lvl="1"/>
            <a:r>
              <a:rPr lang="en-US" sz="2200" dirty="0" smtClean="0"/>
              <a:t>Doctor doesn’t spend enough time talking and listening with patient and family 50% </a:t>
            </a:r>
          </a:p>
          <a:p>
            <a:endParaRPr lang="en-US" sz="2400" dirty="0" smtClean="0"/>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Just because we CAN do a Thing</a:t>
            </a:r>
            <a:endParaRPr lang="en-US" dirty="0"/>
          </a:p>
        </p:txBody>
      </p:sp>
      <p:sp>
        <p:nvSpPr>
          <p:cNvPr id="5" name="Subtitle 4"/>
          <p:cNvSpPr>
            <a:spLocks noGrp="1"/>
          </p:cNvSpPr>
          <p:nvPr>
            <p:ph type="subTitle" idx="1"/>
          </p:nvPr>
        </p:nvSpPr>
        <p:spPr/>
        <p:txBody>
          <a:bodyPr/>
          <a:lstStyle/>
          <a:p>
            <a:r>
              <a:rPr lang="en-US" dirty="0" smtClean="0"/>
              <a:t>Doesn’t mean we should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1084" t="15054" r="21523" b="6452"/>
          <a:stretch>
            <a:fillRect/>
          </a:stretch>
        </p:blipFill>
        <p:spPr bwMode="auto">
          <a:xfrm>
            <a:off x="762000" y="990600"/>
            <a:ext cx="7467600" cy="5562600"/>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normAutofit/>
          </a:bodyPr>
          <a:lstStyle/>
          <a:p>
            <a:r>
              <a:rPr lang="en-US" dirty="0" smtClean="0"/>
              <a:t>Institute of Medicine Report</a:t>
            </a:r>
            <a:br>
              <a:rPr lang="en-US" dirty="0" smtClean="0"/>
            </a:br>
            <a:r>
              <a:rPr lang="en-US" sz="1800" dirty="0" smtClean="0"/>
              <a:t>Sept 2013</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1083" t="16129" r="23280" b="7527"/>
          <a:stretch>
            <a:fillRect/>
          </a:stretch>
        </p:blipFill>
        <p:spPr bwMode="auto">
          <a:xfrm>
            <a:off x="1066800" y="914400"/>
            <a:ext cx="7239000" cy="5410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Hospitals Can be Dangerous to the Elderly (and others)</a:t>
            </a:r>
            <a:endParaRPr lang="en-US"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990600" y="1600200"/>
            <a:ext cx="7007839" cy="4525963"/>
          </a:xfrm>
          <a:prstGeom prst="rect">
            <a:avLst/>
          </a:prstGeom>
          <a:noFill/>
          <a:ln w="9525">
            <a:noFill/>
            <a:miter lim="800000"/>
            <a:headEnd/>
            <a:tailEnd/>
          </a:ln>
        </p:spPr>
      </p:pic>
      <p:sp>
        <p:nvSpPr>
          <p:cNvPr id="5" name="TextBox 4"/>
          <p:cNvSpPr txBox="1"/>
          <p:nvPr/>
        </p:nvSpPr>
        <p:spPr>
          <a:xfrm>
            <a:off x="0" y="5257800"/>
            <a:ext cx="9258240" cy="646331"/>
          </a:xfrm>
          <a:prstGeom prst="rect">
            <a:avLst/>
          </a:prstGeom>
          <a:noFill/>
        </p:spPr>
        <p:txBody>
          <a:bodyPr wrap="none" rtlCol="0">
            <a:spAutoFit/>
          </a:bodyPr>
          <a:lstStyle/>
          <a:p>
            <a:r>
              <a:rPr lang="en-US" dirty="0" smtClean="0"/>
              <a:t>“</a:t>
            </a:r>
            <a:r>
              <a:rPr lang="en-US" sz="3600" dirty="0" smtClean="0"/>
              <a:t>Here---Fill out this tag and attach it to your toe.”</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Tell the AMA!</a:t>
            </a:r>
            <a:br>
              <a:rPr lang="en-US" dirty="0" smtClean="0"/>
            </a:br>
            <a:r>
              <a:rPr lang="en-US" dirty="0" smtClean="0"/>
              <a:t>Doctor’s in Israel Strike 1999</a:t>
            </a:r>
            <a:endParaRPr lang="en-US" dirty="0"/>
          </a:p>
        </p:txBody>
      </p:sp>
      <p:pic>
        <p:nvPicPr>
          <p:cNvPr id="1026" name="Picture 2"/>
          <p:cNvPicPr>
            <a:picLocks noGrp="1" noChangeAspect="1" noChangeArrowheads="1"/>
          </p:cNvPicPr>
          <p:nvPr>
            <p:ph idx="1"/>
          </p:nvPr>
        </p:nvPicPr>
        <p:blipFill>
          <a:blip r:embed="rId2" cstate="print"/>
          <a:srcRect l="10414" t="20203" r="30207" b="25921"/>
          <a:stretch>
            <a:fillRect/>
          </a:stretch>
        </p:blipFill>
        <p:spPr bwMode="auto">
          <a:xfrm>
            <a:off x="2133600" y="1981200"/>
            <a:ext cx="4343400" cy="2438400"/>
          </a:xfrm>
          <a:prstGeom prst="rect">
            <a:avLst/>
          </a:prstGeom>
          <a:noFill/>
          <a:ln w="9525">
            <a:noFill/>
            <a:miter lim="800000"/>
            <a:headEnd/>
            <a:tailEnd/>
          </a:ln>
        </p:spPr>
      </p:pic>
      <p:sp>
        <p:nvSpPr>
          <p:cNvPr id="5" name="TextBox 4"/>
          <p:cNvSpPr txBox="1"/>
          <p:nvPr/>
        </p:nvSpPr>
        <p:spPr>
          <a:xfrm>
            <a:off x="3124200" y="5715000"/>
            <a:ext cx="76200" cy="369332"/>
          </a:xfrm>
          <a:prstGeom prst="rect">
            <a:avLst/>
          </a:prstGeom>
          <a:noFill/>
        </p:spPr>
        <p:txBody>
          <a:bodyPr wrap="square" rtlCol="0">
            <a:spAutoFit/>
          </a:bodyPr>
          <a:lstStyle/>
          <a:p>
            <a:endParaRPr lang="en-US" dirty="0"/>
          </a:p>
        </p:txBody>
      </p:sp>
      <p:sp>
        <p:nvSpPr>
          <p:cNvPr id="6" name="TextBox 5"/>
          <p:cNvSpPr txBox="1"/>
          <p:nvPr/>
        </p:nvSpPr>
        <p:spPr>
          <a:xfrm>
            <a:off x="2209800" y="1524000"/>
            <a:ext cx="4308872" cy="369332"/>
          </a:xfrm>
          <a:prstGeom prst="rect">
            <a:avLst/>
          </a:prstGeom>
          <a:noFill/>
        </p:spPr>
        <p:txBody>
          <a:bodyPr wrap="none" rtlCol="0">
            <a:spAutoFit/>
          </a:bodyPr>
          <a:lstStyle/>
          <a:p>
            <a:r>
              <a:rPr lang="en-US" dirty="0" smtClean="0"/>
              <a:t>British Medical Journal 10 June 2000 p 1561</a:t>
            </a:r>
            <a:endParaRPr lang="en-US" dirty="0"/>
          </a:p>
        </p:txBody>
      </p:sp>
      <p:sp>
        <p:nvSpPr>
          <p:cNvPr id="7" name="TextBox 6"/>
          <p:cNvSpPr txBox="1"/>
          <p:nvPr/>
        </p:nvSpPr>
        <p:spPr>
          <a:xfrm>
            <a:off x="1219200" y="4876800"/>
            <a:ext cx="7266541" cy="1200329"/>
          </a:xfrm>
          <a:prstGeom prst="rect">
            <a:avLst/>
          </a:prstGeom>
          <a:noFill/>
        </p:spPr>
        <p:txBody>
          <a:bodyPr wrap="none" rtlCol="0">
            <a:spAutoFit/>
          </a:bodyPr>
          <a:lstStyle/>
          <a:p>
            <a:r>
              <a:rPr lang="en-US" dirty="0" smtClean="0"/>
              <a:t>Hundreds of Thousands of clinic visits and tens of thousands of elective </a:t>
            </a:r>
          </a:p>
          <a:p>
            <a:r>
              <a:rPr lang="en-US" dirty="0" smtClean="0"/>
              <a:t>Surgeries cancelled- The result,---Deaths fell from 153 to 93 that month.</a:t>
            </a:r>
          </a:p>
          <a:p>
            <a:r>
              <a:rPr lang="en-US" dirty="0" smtClean="0"/>
              <a:t>“We saw the same thing in 1984.” The one hospital with a ‘no strike’ clause </a:t>
            </a:r>
          </a:p>
          <a:p>
            <a:r>
              <a:rPr lang="en-US" dirty="0" smtClean="0"/>
              <a:t>had the exact same number of deaths year over year 87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Hospital Associated Disability</a:t>
            </a:r>
            <a:br>
              <a:rPr lang="en-US" dirty="0" smtClean="0"/>
            </a:br>
            <a:r>
              <a:rPr lang="en-US" sz="2000" dirty="0" smtClean="0"/>
              <a:t>JAMA Oct 26</a:t>
            </a:r>
            <a:r>
              <a:rPr lang="en-US" sz="2000" baseline="30000" dirty="0" smtClean="0"/>
              <a:t>th</a:t>
            </a:r>
            <a:r>
              <a:rPr lang="en-US" sz="2000" dirty="0" smtClean="0"/>
              <a:t>, 2011 Covinsky KE, Pierluissi E., Johnston CB </a:t>
            </a:r>
            <a:endParaRPr lang="en-US" sz="2000" dirty="0"/>
          </a:p>
        </p:txBody>
      </p:sp>
      <p:sp>
        <p:nvSpPr>
          <p:cNvPr id="3" name="Content Placeholder 2"/>
          <p:cNvSpPr>
            <a:spLocks noGrp="1"/>
          </p:cNvSpPr>
          <p:nvPr>
            <p:ph idx="1"/>
          </p:nvPr>
        </p:nvSpPr>
        <p:spPr/>
        <p:txBody>
          <a:bodyPr>
            <a:normAutofit lnSpcReduction="10000"/>
          </a:bodyPr>
          <a:lstStyle/>
          <a:p>
            <a:r>
              <a:rPr lang="en-US" dirty="0" smtClean="0"/>
              <a:t>Loss of ADLs during acute hospitalization.</a:t>
            </a:r>
          </a:p>
          <a:p>
            <a:r>
              <a:rPr lang="en-US" dirty="0" smtClean="0"/>
              <a:t>Occurs in 1/3 hospitalized patients  &gt; 70 </a:t>
            </a:r>
          </a:p>
          <a:p>
            <a:r>
              <a:rPr lang="en-US" dirty="0" smtClean="0"/>
              <a:t>&gt; 50% of patients &gt; 85 leave hospital with new disability</a:t>
            </a:r>
          </a:p>
          <a:p>
            <a:r>
              <a:rPr lang="en-US" dirty="0" smtClean="0"/>
              <a:t>1/3 of hospitalized elderly have delirium (more commonly hypoactive delirium)</a:t>
            </a:r>
          </a:p>
          <a:p>
            <a:r>
              <a:rPr lang="en-US" dirty="0" smtClean="0"/>
              <a:t>41% of elderly who developed HAD DIED! In under one year, another 29% still disabled at one year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Avoid HAD </a:t>
            </a:r>
            <a:endParaRPr lang="en-US" dirty="0"/>
          </a:p>
        </p:txBody>
      </p:sp>
      <p:sp>
        <p:nvSpPr>
          <p:cNvPr id="3" name="Content Placeholder 2"/>
          <p:cNvSpPr>
            <a:spLocks noGrp="1"/>
          </p:cNvSpPr>
          <p:nvPr>
            <p:ph idx="1"/>
          </p:nvPr>
        </p:nvSpPr>
        <p:spPr/>
        <p:txBody>
          <a:bodyPr/>
          <a:lstStyle/>
          <a:p>
            <a:r>
              <a:rPr lang="en-US" dirty="0" smtClean="0"/>
              <a:t>Avoid the “</a:t>
            </a:r>
            <a:r>
              <a:rPr lang="en-US" b="1" i="1" dirty="0" smtClean="0"/>
              <a:t>One Point Restraints</a:t>
            </a:r>
            <a:r>
              <a:rPr lang="en-US" dirty="0" smtClean="0"/>
              <a:t>” when possible: Urinary catheters, IVs, O2 catheters, NG tubes </a:t>
            </a:r>
          </a:p>
          <a:p>
            <a:r>
              <a:rPr lang="en-US" dirty="0" smtClean="0"/>
              <a:t>Better recognition of functional status</a:t>
            </a:r>
          </a:p>
          <a:p>
            <a:r>
              <a:rPr lang="en-US" dirty="0" smtClean="0"/>
              <a:t>Exercise/ walk patients if at all able.  </a:t>
            </a:r>
          </a:p>
          <a:p>
            <a:r>
              <a:rPr lang="en-US" dirty="0" smtClean="0"/>
              <a:t>Ensure patient is eating properly </a:t>
            </a:r>
          </a:p>
          <a:p>
            <a:r>
              <a:rPr lang="en-US" dirty="0" smtClean="0"/>
              <a:t>Avoid sedative hypnotics and anti-histamines </a:t>
            </a:r>
          </a:p>
          <a:p>
            <a:r>
              <a:rPr lang="en-US" dirty="0" smtClean="0"/>
              <a:t>Recognize and palliate pain and symptoms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Geriatric Frailty</a:t>
            </a:r>
            <a:br>
              <a:rPr lang="en-US" dirty="0" smtClean="0"/>
            </a:br>
            <a:r>
              <a:rPr lang="en-US" sz="1300" dirty="0" smtClean="0"/>
              <a:t>“ A Physiologic syndrome characterized by decreased reserve and diminished resistance to stressors resulting from cumulative decline  across multiple physiologic systems causing vulnerability to adverse outcomes “  American Geriatric Society </a:t>
            </a:r>
            <a:endParaRPr lang="en-US" sz="1300" dirty="0"/>
          </a:p>
        </p:txBody>
      </p:sp>
      <p:sp>
        <p:nvSpPr>
          <p:cNvPr id="6" name="Text Placeholder 5"/>
          <p:cNvSpPr>
            <a:spLocks noGrp="1"/>
          </p:cNvSpPr>
          <p:nvPr>
            <p:ph type="body" idx="1"/>
          </p:nvPr>
        </p:nvSpPr>
        <p:spPr/>
        <p:txBody>
          <a:bodyPr/>
          <a:lstStyle/>
          <a:p>
            <a:r>
              <a:rPr lang="en-US" dirty="0" smtClean="0"/>
              <a:t>Three of Five:</a:t>
            </a:r>
            <a:endParaRPr lang="en-US" dirty="0"/>
          </a:p>
        </p:txBody>
      </p:sp>
      <p:sp>
        <p:nvSpPr>
          <p:cNvPr id="7" name="Content Placeholder 6"/>
          <p:cNvSpPr>
            <a:spLocks noGrp="1"/>
          </p:cNvSpPr>
          <p:nvPr>
            <p:ph sz="half" idx="2"/>
          </p:nvPr>
        </p:nvSpPr>
        <p:spPr/>
        <p:txBody>
          <a:bodyPr/>
          <a:lstStyle/>
          <a:p>
            <a:r>
              <a:rPr lang="en-US" dirty="0" smtClean="0"/>
              <a:t>Loss of Muscle strength</a:t>
            </a:r>
          </a:p>
          <a:p>
            <a:r>
              <a:rPr lang="en-US" dirty="0" smtClean="0"/>
              <a:t>Unintended weight loss</a:t>
            </a:r>
          </a:p>
          <a:p>
            <a:r>
              <a:rPr lang="en-US" dirty="0" smtClean="0"/>
              <a:t>Increased sleep or low activity level </a:t>
            </a:r>
          </a:p>
          <a:p>
            <a:r>
              <a:rPr lang="en-US" dirty="0" smtClean="0"/>
              <a:t>Poor endurance easy fatigue</a:t>
            </a:r>
          </a:p>
          <a:p>
            <a:r>
              <a:rPr lang="en-US" dirty="0" smtClean="0"/>
              <a:t>Unsteady gait or slowed performance </a:t>
            </a:r>
            <a:endParaRPr lang="en-US" dirty="0"/>
          </a:p>
        </p:txBody>
      </p:sp>
      <p:sp>
        <p:nvSpPr>
          <p:cNvPr id="8" name="Text Placeholder 7"/>
          <p:cNvSpPr>
            <a:spLocks noGrp="1"/>
          </p:cNvSpPr>
          <p:nvPr>
            <p:ph type="body" sz="quarter" idx="3"/>
          </p:nvPr>
        </p:nvSpPr>
        <p:spPr/>
        <p:txBody>
          <a:bodyPr/>
          <a:lstStyle/>
          <a:p>
            <a:r>
              <a:rPr lang="en-US" dirty="0" smtClean="0"/>
              <a:t>Secondary Criteria:</a:t>
            </a:r>
            <a:endParaRPr lang="en-US" dirty="0"/>
          </a:p>
        </p:txBody>
      </p:sp>
      <p:sp>
        <p:nvSpPr>
          <p:cNvPr id="9" name="Content Placeholder 8"/>
          <p:cNvSpPr>
            <a:spLocks noGrp="1"/>
          </p:cNvSpPr>
          <p:nvPr>
            <p:ph sz="quarter" idx="4"/>
          </p:nvPr>
        </p:nvSpPr>
        <p:spPr/>
        <p:txBody>
          <a:bodyPr/>
          <a:lstStyle/>
          <a:p>
            <a:r>
              <a:rPr lang="en-US" dirty="0" smtClean="0"/>
              <a:t>Decreased cognition</a:t>
            </a:r>
          </a:p>
          <a:p>
            <a:r>
              <a:rPr lang="en-US" dirty="0" smtClean="0"/>
              <a:t>Decreased balance</a:t>
            </a:r>
          </a:p>
          <a:p>
            <a:r>
              <a:rPr lang="en-US" dirty="0" smtClean="0"/>
              <a:t>Deficient social support</a:t>
            </a:r>
          </a:p>
          <a:p>
            <a:r>
              <a:rPr lang="en-US" dirty="0" smtClean="0"/>
              <a:t>Poor motor processing Poor health (self reported) </a:t>
            </a:r>
          </a:p>
          <a:p>
            <a:r>
              <a:rPr lang="en-US" dirty="0" smtClean="0"/>
              <a:t>Frailty in general associated with 300-500 increased risk of mortality</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Mechanisms of Geriatric Frailty</a:t>
            </a:r>
            <a:endParaRPr lang="en-US" dirty="0"/>
          </a:p>
        </p:txBody>
      </p:sp>
      <p:sp>
        <p:nvSpPr>
          <p:cNvPr id="8" name="Content Placeholder 7"/>
          <p:cNvSpPr>
            <a:spLocks noGrp="1"/>
          </p:cNvSpPr>
          <p:nvPr>
            <p:ph idx="1"/>
          </p:nvPr>
        </p:nvSpPr>
        <p:spPr/>
        <p:txBody>
          <a:bodyPr>
            <a:normAutofit lnSpcReduction="10000"/>
          </a:bodyPr>
          <a:lstStyle/>
          <a:p>
            <a:r>
              <a:rPr lang="en-US" dirty="0" smtClean="0"/>
              <a:t>Sarcopenia: after age 40 8-12% muscle loss per decade most replaced with fat.  After 75 process accelerates </a:t>
            </a:r>
          </a:p>
          <a:p>
            <a:r>
              <a:rPr lang="en-US" dirty="0" err="1" smtClean="0"/>
              <a:t>Neuro</a:t>
            </a:r>
            <a:r>
              <a:rPr lang="en-US" dirty="0" smtClean="0"/>
              <a:t>-endocrine dysfunction: low testosterone, estrogen, insulin growth factor, DHEA, cortisol, growth hormone.  </a:t>
            </a:r>
          </a:p>
          <a:p>
            <a:r>
              <a:rPr lang="en-US" dirty="0" smtClean="0"/>
              <a:t>Chronic Low Grade inflammation:  adipose tissues secrete pro-inflammatory cytokines like IL-6 etc.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sz="3200" dirty="0" smtClean="0"/>
              <a:t>Curative/Functional/Palliative</a:t>
            </a:r>
            <a:endParaRPr lang="en-US" sz="3200" dirty="0"/>
          </a:p>
        </p:txBody>
      </p:sp>
      <p:graphicFrame>
        <p:nvGraphicFramePr>
          <p:cNvPr id="4" name="Content Placeholder 3"/>
          <p:cNvGraphicFramePr>
            <a:graphicFrameLocks noGrp="1"/>
          </p:cNvGraphicFramePr>
          <p:nvPr>
            <p:ph idx="1"/>
          </p:nvPr>
        </p:nvGraphicFramePr>
        <p:xfrm>
          <a:off x="381000" y="685800"/>
          <a:ext cx="8229600" cy="6228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Curative</a:t>
                      </a:r>
                      <a:endParaRPr lang="en-US" dirty="0"/>
                    </a:p>
                  </a:txBody>
                  <a:tcPr/>
                </a:tc>
                <a:tc>
                  <a:txBody>
                    <a:bodyPr/>
                    <a:lstStyle/>
                    <a:p>
                      <a:r>
                        <a:rPr lang="en-US" dirty="0" smtClean="0"/>
                        <a:t>Functional</a:t>
                      </a:r>
                      <a:endParaRPr lang="en-US" dirty="0"/>
                    </a:p>
                  </a:txBody>
                  <a:tcPr/>
                </a:tc>
                <a:tc>
                  <a:txBody>
                    <a:bodyPr/>
                    <a:lstStyle/>
                    <a:p>
                      <a:r>
                        <a:rPr lang="en-US" dirty="0" smtClean="0"/>
                        <a:t>Palliative</a:t>
                      </a:r>
                      <a:endParaRPr lang="en-US" dirty="0"/>
                    </a:p>
                  </a:txBody>
                  <a:tcPr/>
                </a:tc>
              </a:tr>
              <a:tr h="370840">
                <a:tc>
                  <a:txBody>
                    <a:bodyPr/>
                    <a:lstStyle/>
                    <a:p>
                      <a:r>
                        <a:rPr lang="en-US" sz="1800" b="1" dirty="0" smtClean="0"/>
                        <a:t>Goal:</a:t>
                      </a:r>
                      <a:r>
                        <a:rPr lang="en-US" sz="1800" dirty="0" smtClean="0"/>
                        <a:t> Cure Disease</a:t>
                      </a:r>
                      <a:endParaRPr lang="en-US" sz="1800" dirty="0"/>
                    </a:p>
                  </a:txBody>
                  <a:tcPr/>
                </a:tc>
                <a:tc>
                  <a:txBody>
                    <a:bodyPr/>
                    <a:lstStyle/>
                    <a:p>
                      <a:r>
                        <a:rPr lang="en-US" sz="1600" b="1" dirty="0" smtClean="0"/>
                        <a:t>Goal:</a:t>
                      </a:r>
                      <a:r>
                        <a:rPr lang="en-US" sz="1600" b="1" baseline="0" dirty="0" smtClean="0"/>
                        <a:t> </a:t>
                      </a:r>
                      <a:r>
                        <a:rPr lang="en-US" sz="1600" dirty="0" smtClean="0"/>
                        <a:t>Maintain/improve</a:t>
                      </a:r>
                      <a:r>
                        <a:rPr lang="en-US" sz="1600" baseline="0" dirty="0" smtClean="0"/>
                        <a:t> function</a:t>
                      </a:r>
                      <a:endParaRPr lang="en-US" sz="1600" dirty="0"/>
                    </a:p>
                  </a:txBody>
                  <a:tcPr/>
                </a:tc>
                <a:tc>
                  <a:txBody>
                    <a:bodyPr/>
                    <a:lstStyle/>
                    <a:p>
                      <a:r>
                        <a:rPr lang="en-US" sz="1600" b="1" dirty="0" smtClean="0"/>
                        <a:t>Goal:</a:t>
                      </a:r>
                      <a:r>
                        <a:rPr lang="en-US" sz="1600" b="1" baseline="0" dirty="0" smtClean="0"/>
                        <a:t> </a:t>
                      </a:r>
                      <a:r>
                        <a:rPr lang="en-US" sz="1600" baseline="0" dirty="0" smtClean="0"/>
                        <a:t>Comfort care</a:t>
                      </a:r>
                      <a:endParaRPr lang="en-US" sz="1600" dirty="0"/>
                    </a:p>
                  </a:txBody>
                  <a:tcPr/>
                </a:tc>
              </a:tr>
              <a:tr h="370840">
                <a:tc>
                  <a:txBody>
                    <a:bodyPr/>
                    <a:lstStyle/>
                    <a:p>
                      <a:r>
                        <a:rPr lang="en-US" dirty="0" smtClean="0"/>
                        <a:t>Object of Treatment</a:t>
                      </a:r>
                      <a:r>
                        <a:rPr lang="en-US" baseline="0" dirty="0" smtClean="0"/>
                        <a:t> is disease</a:t>
                      </a:r>
                      <a:endParaRPr lang="en-US" dirty="0"/>
                    </a:p>
                  </a:txBody>
                  <a:tcPr/>
                </a:tc>
                <a:tc>
                  <a:txBody>
                    <a:bodyPr/>
                    <a:lstStyle/>
                    <a:p>
                      <a:r>
                        <a:rPr lang="en-US" dirty="0" smtClean="0"/>
                        <a:t>Object of treatment </a:t>
                      </a:r>
                      <a:r>
                        <a:rPr lang="en-US" sz="1400" dirty="0" smtClean="0"/>
                        <a:t>is disease while not impacting function of</a:t>
                      </a:r>
                      <a:r>
                        <a:rPr lang="en-US" sz="1400" baseline="0" dirty="0" smtClean="0"/>
                        <a:t> patient</a:t>
                      </a:r>
                      <a:endParaRPr lang="en-US" sz="1400" dirty="0"/>
                    </a:p>
                  </a:txBody>
                  <a:tcPr/>
                </a:tc>
                <a:tc>
                  <a:txBody>
                    <a:bodyPr/>
                    <a:lstStyle/>
                    <a:p>
                      <a:r>
                        <a:rPr lang="en-US" dirty="0" smtClean="0"/>
                        <a:t>Object of treatment is Patient and Family</a:t>
                      </a:r>
                      <a:endParaRPr lang="en-US" dirty="0"/>
                    </a:p>
                  </a:txBody>
                  <a:tcPr/>
                </a:tc>
              </a:tr>
              <a:tr h="370840">
                <a:tc>
                  <a:txBody>
                    <a:bodyPr/>
                    <a:lstStyle/>
                    <a:p>
                      <a:r>
                        <a:rPr lang="en-US" dirty="0" smtClean="0"/>
                        <a:t>Primary value is </a:t>
                      </a:r>
                      <a:r>
                        <a:rPr lang="en-US" sz="1400" dirty="0" smtClean="0"/>
                        <a:t>measurable data-</a:t>
                      </a:r>
                      <a:r>
                        <a:rPr lang="en-US" sz="1400" baseline="0" dirty="0" smtClean="0"/>
                        <a:t> labs X-rays test  (tends to devalue subjective immeasurable data) </a:t>
                      </a:r>
                      <a:endParaRPr lang="en-US" sz="1400" dirty="0"/>
                    </a:p>
                  </a:txBody>
                  <a:tcPr/>
                </a:tc>
                <a:tc>
                  <a:txBody>
                    <a:bodyPr/>
                    <a:lstStyle/>
                    <a:p>
                      <a:r>
                        <a:rPr lang="en-US" dirty="0" smtClean="0"/>
                        <a:t>Primary value is </a:t>
                      </a:r>
                      <a:r>
                        <a:rPr lang="en-US" sz="1600" dirty="0" smtClean="0"/>
                        <a:t>assessment of function to determine</a:t>
                      </a:r>
                      <a:r>
                        <a:rPr lang="en-US" sz="1600" baseline="0" dirty="0" smtClean="0"/>
                        <a:t> appropriate level of treatment</a:t>
                      </a:r>
                      <a:r>
                        <a:rPr lang="en-US" sz="1600" dirty="0" smtClean="0"/>
                        <a:t> </a:t>
                      </a:r>
                      <a:endParaRPr lang="en-US" sz="1600" dirty="0"/>
                    </a:p>
                  </a:txBody>
                  <a:tcPr/>
                </a:tc>
                <a:tc>
                  <a:txBody>
                    <a:bodyPr/>
                    <a:lstStyle/>
                    <a:p>
                      <a:r>
                        <a:rPr lang="en-US" dirty="0" smtClean="0"/>
                        <a:t>Primary Value is patient experience of suffering and symptoms </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Patient’s </a:t>
                      </a:r>
                      <a:r>
                        <a:rPr lang="en-US" sz="1600" dirty="0" smtClean="0"/>
                        <a:t>body differentiated</a:t>
                      </a:r>
                      <a:r>
                        <a:rPr lang="en-US" sz="1600" baseline="0" dirty="0" smtClean="0"/>
                        <a:t> from mind and often divided into treatable body parts by specialty </a:t>
                      </a:r>
                      <a:endParaRPr lang="en-US" sz="1600" dirty="0"/>
                    </a:p>
                  </a:txBody>
                  <a:tcPr/>
                </a:tc>
                <a:tc>
                  <a:txBody>
                    <a:bodyPr/>
                    <a:lstStyle/>
                    <a:p>
                      <a:r>
                        <a:rPr lang="en-US" dirty="0" smtClean="0"/>
                        <a:t>Patient’s function as both body and mind</a:t>
                      </a:r>
                      <a:r>
                        <a:rPr lang="en-US" baseline="0" dirty="0" smtClean="0"/>
                        <a:t> must be protected </a:t>
                      </a:r>
                      <a:endParaRPr lang="en-US" dirty="0"/>
                    </a:p>
                  </a:txBody>
                  <a:tcPr/>
                </a:tc>
                <a:tc>
                  <a:txBody>
                    <a:bodyPr/>
                    <a:lstStyle/>
                    <a:p>
                      <a:r>
                        <a:rPr lang="en-US" dirty="0" smtClean="0"/>
                        <a:t>Patient is viewed as complex being with emotional, physical social and spiritual components</a:t>
                      </a:r>
                      <a:endParaRPr lang="en-US" dirty="0"/>
                    </a:p>
                  </a:txBody>
                  <a:tcPr/>
                </a:tc>
              </a:tr>
              <a:tr h="370840">
                <a:tc>
                  <a:txBody>
                    <a:bodyPr/>
                    <a:lstStyle/>
                    <a:p>
                      <a:r>
                        <a:rPr lang="en-US" dirty="0" smtClean="0"/>
                        <a:t>Therapy</a:t>
                      </a:r>
                      <a:r>
                        <a:rPr lang="en-US" baseline="0" dirty="0" smtClean="0"/>
                        <a:t> is indicated to cure disease or slow progression.</a:t>
                      </a:r>
                      <a:endParaRPr lang="en-US" dirty="0"/>
                    </a:p>
                  </a:txBody>
                  <a:tcPr/>
                </a:tc>
                <a:tc>
                  <a:txBody>
                    <a:bodyPr/>
                    <a:lstStyle/>
                    <a:p>
                      <a:r>
                        <a:rPr lang="en-US" dirty="0" smtClean="0"/>
                        <a:t>Therapy </a:t>
                      </a:r>
                      <a:r>
                        <a:rPr lang="en-US" sz="1400" dirty="0" smtClean="0"/>
                        <a:t>is scaled to what patient can tolerate without likelihood of additional functional loss (Avoid “one point restraints</a:t>
                      </a:r>
                      <a:r>
                        <a:rPr lang="en-US" sz="1200" dirty="0" smtClean="0"/>
                        <a:t>) </a:t>
                      </a:r>
                      <a:endParaRPr lang="en-US" sz="1200" dirty="0"/>
                    </a:p>
                  </a:txBody>
                  <a:tcPr/>
                </a:tc>
                <a:tc>
                  <a:txBody>
                    <a:bodyPr/>
                    <a:lstStyle/>
                    <a:p>
                      <a:r>
                        <a:rPr lang="en-US" dirty="0" smtClean="0"/>
                        <a:t>Therapy </a:t>
                      </a:r>
                      <a:r>
                        <a:rPr lang="en-US" sz="1400" dirty="0" smtClean="0"/>
                        <a:t>is indicated for relief of symptoms  or suffering and congruent</a:t>
                      </a:r>
                      <a:r>
                        <a:rPr lang="en-US" sz="1400" baseline="0" dirty="0" smtClean="0"/>
                        <a:t> with patients </a:t>
                      </a:r>
                    </a:p>
                    <a:p>
                      <a:r>
                        <a:rPr lang="en-US" sz="1400" baseline="0" dirty="0" smtClean="0"/>
                        <a:t>Values and beliefs </a:t>
                      </a:r>
                      <a:endParaRPr lang="en-US" sz="1400" dirty="0"/>
                    </a:p>
                  </a:txBody>
                  <a:tcPr/>
                </a:tc>
              </a:tr>
              <a:tr h="370840">
                <a:tc>
                  <a:txBody>
                    <a:bodyPr/>
                    <a:lstStyle/>
                    <a:p>
                      <a:r>
                        <a:rPr lang="en-US" dirty="0" smtClean="0"/>
                        <a:t>Death is the Ultimate</a:t>
                      </a:r>
                      <a:r>
                        <a:rPr lang="en-US" baseline="0" dirty="0" smtClean="0"/>
                        <a:t> Failure </a:t>
                      </a:r>
                      <a:endParaRPr lang="en-US" dirty="0"/>
                    </a:p>
                  </a:txBody>
                  <a:tcPr/>
                </a:tc>
                <a:tc>
                  <a:txBody>
                    <a:bodyPr/>
                    <a:lstStyle/>
                    <a:p>
                      <a:r>
                        <a:rPr lang="en-US" dirty="0" smtClean="0"/>
                        <a:t>Helping patient hold off loss of function until the very end is a success. </a:t>
                      </a:r>
                      <a:endParaRPr lang="en-US" dirty="0"/>
                    </a:p>
                  </a:txBody>
                  <a:tcPr/>
                </a:tc>
                <a:tc>
                  <a:txBody>
                    <a:bodyPr/>
                    <a:lstStyle/>
                    <a:p>
                      <a:r>
                        <a:rPr lang="en-US" dirty="0" smtClean="0"/>
                        <a:t>Enabling Patient to live fully and comfortably until he or she dies</a:t>
                      </a:r>
                      <a:r>
                        <a:rPr lang="en-US" baseline="0" dirty="0" smtClean="0"/>
                        <a:t> is a success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0803" t="37500" r="10657" b="10417"/>
          <a:stretch>
            <a:fillRect/>
          </a:stretch>
        </p:blipFill>
        <p:spPr bwMode="auto">
          <a:xfrm>
            <a:off x="1066800" y="533400"/>
            <a:ext cx="7443216" cy="5638800"/>
          </a:xfrm>
          <a:prstGeom prst="rect">
            <a:avLst/>
          </a:prstGeom>
          <a:noFill/>
          <a:ln w="9525">
            <a:noFill/>
            <a:miter lim="800000"/>
            <a:headEnd/>
            <a:tailEnd/>
          </a:ln>
        </p:spPr>
      </p:pic>
      <p:sp>
        <p:nvSpPr>
          <p:cNvPr id="3" name="TextBox 2"/>
          <p:cNvSpPr txBox="1"/>
          <p:nvPr/>
        </p:nvSpPr>
        <p:spPr>
          <a:xfrm>
            <a:off x="4419600" y="5791200"/>
            <a:ext cx="2721771" cy="369332"/>
          </a:xfrm>
          <a:prstGeom prst="rect">
            <a:avLst/>
          </a:prstGeom>
          <a:noFill/>
        </p:spPr>
        <p:txBody>
          <a:bodyPr wrap="none" rtlCol="0">
            <a:spAutoFit/>
          </a:bodyPr>
          <a:lstStyle/>
          <a:p>
            <a:r>
              <a:rPr lang="en-US" dirty="0" smtClean="0"/>
              <a:t>American Geriatric Society </a:t>
            </a:r>
            <a:endParaRPr lang="en-US" dirty="0"/>
          </a:p>
        </p:txBody>
      </p:sp>
      <p:sp>
        <p:nvSpPr>
          <p:cNvPr id="4" name="TextBox 3"/>
          <p:cNvSpPr txBox="1"/>
          <p:nvPr/>
        </p:nvSpPr>
        <p:spPr>
          <a:xfrm>
            <a:off x="304800" y="4876800"/>
            <a:ext cx="3164905" cy="1200329"/>
          </a:xfrm>
          <a:prstGeom prst="rect">
            <a:avLst/>
          </a:prstGeom>
          <a:noFill/>
        </p:spPr>
        <p:txBody>
          <a:bodyPr wrap="none" rtlCol="0">
            <a:spAutoFit/>
          </a:bodyPr>
          <a:lstStyle/>
          <a:p>
            <a:r>
              <a:rPr lang="en-US" dirty="0" smtClean="0"/>
              <a:t>Those who live past age 65</a:t>
            </a:r>
          </a:p>
          <a:p>
            <a:r>
              <a:rPr lang="en-US" dirty="0" smtClean="0"/>
              <a:t>Now average3 years of self-care</a:t>
            </a:r>
          </a:p>
          <a:p>
            <a:r>
              <a:rPr lang="en-US" dirty="0" smtClean="0"/>
              <a:t>Disability at the end of life.</a:t>
            </a:r>
          </a:p>
          <a:p>
            <a:r>
              <a:rPr lang="en-US" dirty="0" smtClean="0"/>
              <a:t>From J Lynn see later ref.</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Contemporary Commentary on the US Health Care System by the AMA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current “care system’ provides disjointed specialty services, ignores the challenges of living with disabilities, tolerates routine errors in medications and transitions, disdains individual preferences and provides little support for paid or volunteer care givers.  This maladapted service delivery system now generates about half the life time costs for health care services, yet patients and families are left fearful and disoriented, with pain discomfort and distress. </a:t>
            </a:r>
          </a:p>
          <a:p>
            <a:r>
              <a:rPr lang="en-US" sz="2800" dirty="0" smtClean="0"/>
              <a:t>Lynn J., </a:t>
            </a:r>
            <a:r>
              <a:rPr lang="en-US" sz="2800" i="1" dirty="0" smtClean="0"/>
              <a:t>Reliable and Sustainable Comprehensive Care for Frail Elderly People</a:t>
            </a:r>
            <a:r>
              <a:rPr lang="en-US" sz="2800" dirty="0" smtClean="0"/>
              <a:t>. JAMA Nov 13</a:t>
            </a:r>
            <a:r>
              <a:rPr lang="en-US" sz="2800" baseline="30000" dirty="0" smtClean="0"/>
              <a:t>th</a:t>
            </a:r>
            <a:r>
              <a:rPr lang="en-US" sz="2800" dirty="0" smtClean="0"/>
              <a:t> 2013 1935-6 </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17557"/>
            <a:ext cx="7924800" cy="1077218"/>
          </a:xfrm>
          <a:prstGeom prst="rect">
            <a:avLst/>
          </a:prstGeom>
          <a:noFill/>
        </p:spPr>
        <p:txBody>
          <a:bodyPr wrap="square" rtlCol="0">
            <a:spAutoFit/>
          </a:bodyPr>
          <a:lstStyle/>
          <a:p>
            <a:pPr algn="ctr"/>
            <a:r>
              <a:rPr lang="en-US" sz="3200" dirty="0" smtClean="0">
                <a:solidFill>
                  <a:schemeClr val="bg1"/>
                </a:solidFill>
              </a:rPr>
              <a:t>Everyone is entitled to SOME </a:t>
            </a:r>
          </a:p>
          <a:p>
            <a:pPr algn="ctr"/>
            <a:r>
              <a:rPr lang="en-US" sz="3200" dirty="0" smtClean="0">
                <a:solidFill>
                  <a:schemeClr val="bg1"/>
                </a:solidFill>
              </a:rPr>
              <a:t>Palliative Care</a:t>
            </a:r>
            <a:endParaRPr lang="en-US" sz="3200" dirty="0">
              <a:solidFill>
                <a:schemeClr val="bg1"/>
              </a:solidFill>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635486"/>
            <a:ext cx="7388225" cy="4246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7787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‘Do Everything!’</a:t>
            </a:r>
            <a:br>
              <a:rPr lang="en-US" dirty="0" smtClean="0"/>
            </a:br>
            <a:r>
              <a:rPr lang="en-US" dirty="0" smtClean="0"/>
              <a:t>Apply Clinically</a:t>
            </a:r>
            <a:endParaRPr lang="en-US" dirty="0"/>
          </a:p>
        </p:txBody>
      </p:sp>
      <p:pic>
        <p:nvPicPr>
          <p:cNvPr id="1026" name="Picture 2"/>
          <p:cNvPicPr>
            <a:picLocks noGrp="1" noChangeAspect="1" noChangeArrowheads="1"/>
          </p:cNvPicPr>
          <p:nvPr>
            <p:ph idx="1"/>
          </p:nvPr>
        </p:nvPicPr>
        <p:blipFill>
          <a:blip r:embed="rId2" cstate="print"/>
          <a:srcRect l="6131" t="13469" r="54280" b="41073"/>
          <a:stretch>
            <a:fillRect/>
          </a:stretch>
        </p:blipFill>
        <p:spPr bwMode="auto">
          <a:xfrm>
            <a:off x="2057400" y="1752600"/>
            <a:ext cx="5334000" cy="3892378"/>
          </a:xfrm>
          <a:prstGeom prst="rect">
            <a:avLst/>
          </a:prstGeom>
          <a:noFill/>
          <a:ln w="9525">
            <a:noFill/>
            <a:miter lim="800000"/>
            <a:headEnd/>
            <a:tailEnd/>
          </a:ln>
        </p:spPr>
      </p:pic>
      <p:sp>
        <p:nvSpPr>
          <p:cNvPr id="5" name="TextBox 4"/>
          <p:cNvSpPr txBox="1"/>
          <p:nvPr/>
        </p:nvSpPr>
        <p:spPr>
          <a:xfrm>
            <a:off x="1905000" y="5867400"/>
            <a:ext cx="5562600" cy="400110"/>
          </a:xfrm>
          <a:prstGeom prst="rect">
            <a:avLst/>
          </a:prstGeom>
          <a:noFill/>
        </p:spPr>
        <p:txBody>
          <a:bodyPr wrap="square" rtlCol="0">
            <a:spAutoFit/>
          </a:bodyPr>
          <a:lstStyle/>
          <a:p>
            <a:r>
              <a:rPr lang="en-US" sz="2000" dirty="0" smtClean="0"/>
              <a:t>I’m Sending you to someone less squeamish</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and </a:t>
            </a:r>
            <a:r>
              <a:rPr lang="en-US" dirty="0" err="1" smtClean="0"/>
              <a:t>AND</a:t>
            </a:r>
            <a:r>
              <a:rPr lang="en-US" dirty="0" smtClean="0"/>
              <a:t>/DNAR/DNR</a:t>
            </a:r>
            <a:endParaRPr lang="en-US" dirty="0"/>
          </a:p>
        </p:txBody>
      </p:sp>
      <p:sp>
        <p:nvSpPr>
          <p:cNvPr id="3" name="Content Placeholder 2"/>
          <p:cNvSpPr>
            <a:spLocks noGrp="1"/>
          </p:cNvSpPr>
          <p:nvPr>
            <p:ph idx="1"/>
          </p:nvPr>
        </p:nvSpPr>
        <p:spPr/>
        <p:txBody>
          <a:bodyPr/>
          <a:lstStyle/>
          <a:p>
            <a:r>
              <a:rPr lang="en-US" dirty="0" smtClean="0"/>
              <a:t>“The low rate of success of CPR may be an example of how a medical myth is perpetuated by the media because it is more appealing than the truth”-</a:t>
            </a:r>
            <a:r>
              <a:rPr lang="en-US" sz="2400" dirty="0" smtClean="0"/>
              <a:t>Robert </a:t>
            </a:r>
            <a:r>
              <a:rPr lang="en-US" sz="2400" dirty="0" err="1" smtClean="0"/>
              <a:t>Schmerling</a:t>
            </a:r>
            <a:endParaRPr lang="en-US" sz="2400" dirty="0" smtClean="0"/>
          </a:p>
          <a:p>
            <a:r>
              <a:rPr lang="en-US" dirty="0" smtClean="0"/>
              <a:t>Success rate for CPR on TV was 65-100%  the show to die on is Rescue 911*</a:t>
            </a:r>
          </a:p>
          <a:p>
            <a:r>
              <a:rPr lang="en-US" dirty="0" smtClean="0"/>
              <a:t>    </a:t>
            </a:r>
            <a:r>
              <a:rPr lang="en-US" sz="1600" dirty="0" smtClean="0"/>
              <a:t>Diem, SJ., </a:t>
            </a:r>
            <a:r>
              <a:rPr lang="en-US" sz="1600" dirty="0" err="1" smtClean="0"/>
              <a:t>LantosJ.D</a:t>
            </a:r>
            <a:r>
              <a:rPr lang="en-US" sz="1600" dirty="0" smtClean="0"/>
              <a:t>., </a:t>
            </a:r>
            <a:r>
              <a:rPr lang="en-US" sz="1600" dirty="0" err="1" smtClean="0"/>
              <a:t>Tulsky</a:t>
            </a:r>
            <a:r>
              <a:rPr lang="en-US" sz="1600" dirty="0" smtClean="0"/>
              <a:t>, JA. Cardiopulmonary </a:t>
            </a:r>
            <a:r>
              <a:rPr lang="en-US" sz="1600" dirty="0" err="1" smtClean="0"/>
              <a:t>Rususitation</a:t>
            </a:r>
            <a:r>
              <a:rPr lang="en-US" sz="1600" dirty="0" smtClean="0"/>
              <a:t> on Television NEJM 33:1578-82</a:t>
            </a:r>
            <a:endParaRPr lang="en-US" dirty="0" smtClean="0"/>
          </a:p>
          <a:p>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Actual </a:t>
            </a:r>
            <a:r>
              <a:rPr lang="en-US" dirty="0" smtClean="0"/>
              <a:t>CPR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Success* in the hospital, rates 13-20% average about 15%  </a:t>
            </a:r>
          </a:p>
          <a:p>
            <a:r>
              <a:rPr lang="en-US" dirty="0" smtClean="0"/>
              <a:t>Out of hospitals rates 10% or less.  </a:t>
            </a:r>
          </a:p>
          <a:p>
            <a:r>
              <a:rPr lang="en-US" dirty="0" smtClean="0"/>
              <a:t>Success in CPR is less age dependent than illness dependent.  </a:t>
            </a:r>
          </a:p>
          <a:p>
            <a:r>
              <a:rPr lang="en-US" dirty="0" smtClean="0"/>
              <a:t>Overall 15%</a:t>
            </a:r>
          </a:p>
          <a:p>
            <a:r>
              <a:rPr lang="en-US" dirty="0" smtClean="0"/>
              <a:t>Frail elderly %</a:t>
            </a:r>
          </a:p>
          <a:p>
            <a:r>
              <a:rPr lang="en-US" dirty="0" smtClean="0"/>
              <a:t>Advanced Chronic illness metastatic Ca, multi organ failure in bed more that ½ waking hours</a:t>
            </a:r>
          </a:p>
          <a:p>
            <a:r>
              <a:rPr lang="en-US" dirty="0" smtClean="0"/>
              <a:t>0-3%  </a:t>
            </a:r>
          </a:p>
          <a:p>
            <a:r>
              <a:rPr lang="en-US" dirty="0" smtClean="0"/>
              <a:t>A Review of ACLS Medications at theNNT.org found “No Benefit”  to ACLS medications although </a:t>
            </a:r>
            <a:r>
              <a:rPr lang="en-US" dirty="0" err="1" smtClean="0"/>
              <a:t>defib</a:t>
            </a:r>
            <a:r>
              <a:rPr lang="en-US" dirty="0" smtClean="0"/>
              <a:t> helpful.</a:t>
            </a:r>
            <a:endParaRPr lang="en-US" dirty="0"/>
          </a:p>
        </p:txBody>
      </p:sp>
      <p:sp>
        <p:nvSpPr>
          <p:cNvPr id="4" name="TextBox 3"/>
          <p:cNvSpPr txBox="1"/>
          <p:nvPr/>
        </p:nvSpPr>
        <p:spPr>
          <a:xfrm>
            <a:off x="990600" y="6477000"/>
            <a:ext cx="4571957" cy="369332"/>
          </a:xfrm>
          <a:prstGeom prst="rect">
            <a:avLst/>
          </a:prstGeom>
          <a:noFill/>
        </p:spPr>
        <p:txBody>
          <a:bodyPr wrap="none" rtlCol="0">
            <a:spAutoFit/>
          </a:bodyPr>
          <a:lstStyle/>
          <a:p>
            <a:r>
              <a:rPr lang="en-US" dirty="0" smtClean="0"/>
              <a:t>Success often defined as surviving to discharge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injuries </a:t>
            </a:r>
            <a:endParaRPr lang="en-US" dirty="0"/>
          </a:p>
        </p:txBody>
      </p:sp>
      <p:sp>
        <p:nvSpPr>
          <p:cNvPr id="3" name="Content Placeholder 2"/>
          <p:cNvSpPr>
            <a:spLocks noGrp="1"/>
          </p:cNvSpPr>
          <p:nvPr>
            <p:ph idx="1"/>
          </p:nvPr>
        </p:nvSpPr>
        <p:spPr/>
        <p:txBody>
          <a:bodyPr>
            <a:normAutofit lnSpcReduction="10000"/>
          </a:bodyPr>
          <a:lstStyle/>
          <a:p>
            <a:r>
              <a:rPr lang="en-US" dirty="0" smtClean="0"/>
              <a:t>CPR injuries- rib fractures &gt;30%</a:t>
            </a:r>
          </a:p>
          <a:p>
            <a:r>
              <a:rPr lang="en-US" dirty="0" smtClean="0"/>
              <a:t>Brain injury- of the 18-20% who survived in one study* 58% were still alive one year later however, 52% had moderate to severe neurologic injury and 60% went to a nursing home.</a:t>
            </a:r>
          </a:p>
          <a:p>
            <a:r>
              <a:rPr lang="en-US" dirty="0" smtClean="0"/>
              <a:t>Additional injuries: </a:t>
            </a:r>
            <a:r>
              <a:rPr lang="en-US" dirty="0" err="1" smtClean="0"/>
              <a:t>pneumothorax</a:t>
            </a:r>
            <a:r>
              <a:rPr lang="en-US" dirty="0" smtClean="0"/>
              <a:t> perforation of organs and or lacerations to internal organs.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idx="4294967295"/>
          </p:nvPr>
        </p:nvSpPr>
        <p:spPr/>
        <p:txBody>
          <a:bodyPr>
            <a:normAutofit fontScale="90000"/>
          </a:bodyPr>
          <a:lstStyle/>
          <a:p>
            <a:pPr eaLnBrk="1" hangingPunct="1">
              <a:defRPr/>
            </a:pPr>
            <a:r>
              <a:rPr lang="en-US" smtClean="0"/>
              <a:t>The Nudge: </a:t>
            </a:r>
            <a:br>
              <a:rPr lang="en-US" smtClean="0"/>
            </a:br>
            <a:r>
              <a:rPr lang="en-US" smtClean="0"/>
              <a:t>Libertarian Paternalism</a:t>
            </a:r>
          </a:p>
        </p:txBody>
      </p:sp>
      <p:pic>
        <p:nvPicPr>
          <p:cNvPr id="20483" name="Picture 2"/>
          <p:cNvPicPr>
            <a:picLocks noGrp="1" noChangeAspect="1" noChangeArrowheads="1"/>
          </p:cNvPicPr>
          <p:nvPr>
            <p:ph sz="half" idx="4294967295"/>
          </p:nvPr>
        </p:nvPicPr>
        <p:blipFill>
          <a:blip r:embed="rId2" cstate="print"/>
          <a:srcRect l="39622" t="11279" r="24529"/>
          <a:stretch>
            <a:fillRect/>
          </a:stretch>
        </p:blipFill>
        <p:spPr>
          <a:xfrm>
            <a:off x="228600" y="1752600"/>
            <a:ext cx="4014788" cy="5105400"/>
          </a:xfrm>
        </p:spPr>
      </p:pic>
      <p:sp>
        <p:nvSpPr>
          <p:cNvPr id="31747" name="Content Placeholder 4"/>
          <p:cNvSpPr>
            <a:spLocks noGrp="1"/>
          </p:cNvSpPr>
          <p:nvPr>
            <p:ph sz="half" idx="4294967295"/>
          </p:nvPr>
        </p:nvSpPr>
        <p:spPr>
          <a:xfrm>
            <a:off x="4648200" y="1905000"/>
            <a:ext cx="4038600" cy="4114800"/>
          </a:xfrm>
        </p:spPr>
        <p:txBody>
          <a:bodyPr>
            <a:normAutofit fontScale="92500" lnSpcReduction="10000"/>
          </a:bodyPr>
          <a:lstStyle/>
          <a:p>
            <a:pPr eaLnBrk="1" hangingPunct="1">
              <a:defRPr/>
            </a:pPr>
            <a:r>
              <a:rPr lang="en-US" sz="1800" dirty="0"/>
              <a:t>Choice architecture </a:t>
            </a:r>
          </a:p>
          <a:p>
            <a:pPr eaLnBrk="1" hangingPunct="1">
              <a:defRPr/>
            </a:pPr>
            <a:r>
              <a:rPr lang="en-US" sz="1800" dirty="0"/>
              <a:t>Design a system where all options remain but  the best choice is most </a:t>
            </a:r>
            <a:r>
              <a:rPr lang="en-US" sz="1800" dirty="0" smtClean="0"/>
              <a:t>obvious.</a:t>
            </a:r>
          </a:p>
          <a:p>
            <a:pPr eaLnBrk="1" hangingPunct="1">
              <a:defRPr/>
            </a:pPr>
            <a:r>
              <a:rPr lang="en-US" sz="1800" dirty="0" smtClean="0"/>
              <a:t>Asking do you want to ‘allow natural death’ as opposed to Do you want us to restart the hear yields a 20% decrease in requests for CPR.  </a:t>
            </a:r>
          </a:p>
          <a:p>
            <a:pPr eaLnBrk="1" hangingPunct="1">
              <a:defRPr/>
            </a:pPr>
            <a:r>
              <a:rPr lang="en-US" sz="1800" dirty="0" smtClean="0"/>
              <a:t>Families don’t want to be asked to allow their loved one to die- be proactive and recommend a code status </a:t>
            </a:r>
          </a:p>
          <a:p>
            <a:pPr eaLnBrk="1" hangingPunct="1">
              <a:defRPr/>
            </a:pPr>
            <a:r>
              <a:rPr lang="en-US" sz="1800" dirty="0" smtClean="0"/>
              <a:t>Education changes desire to be coded.  Study of 371 seniors over 6o41% wanted CPR. After education on survival odds, that dropped to 22%.  -</a:t>
            </a:r>
            <a:r>
              <a:rPr lang="en-US" sz="1400" dirty="0" err="1" smtClean="0"/>
              <a:t>Compassionandsupport.org</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Screening</a:t>
            </a:r>
            <a:endParaRPr lang="en-US" dirty="0"/>
          </a:p>
        </p:txBody>
      </p:sp>
      <p:sp>
        <p:nvSpPr>
          <p:cNvPr id="3" name="Content Placeholder 2"/>
          <p:cNvSpPr>
            <a:spLocks noGrp="1"/>
          </p:cNvSpPr>
          <p:nvPr>
            <p:ph idx="1"/>
          </p:nvPr>
        </p:nvSpPr>
        <p:spPr/>
        <p:txBody>
          <a:bodyPr>
            <a:normAutofit fontScale="47500" lnSpcReduction="20000"/>
          </a:bodyPr>
          <a:lstStyle/>
          <a:p>
            <a:r>
              <a:rPr lang="en-US" sz="3800" b="1" dirty="0" smtClean="0"/>
              <a:t>Survey of physicians-</a:t>
            </a:r>
          </a:p>
          <a:p>
            <a:r>
              <a:rPr lang="en-US" dirty="0" smtClean="0"/>
              <a:t>About 45% of physicians said they would screen a 50 year old with </a:t>
            </a:r>
            <a:r>
              <a:rPr lang="en-US" dirty="0" err="1" smtClean="0"/>
              <a:t>unresectable</a:t>
            </a:r>
            <a:r>
              <a:rPr lang="en-US" dirty="0" smtClean="0"/>
              <a:t> lung cancer </a:t>
            </a:r>
          </a:p>
          <a:p>
            <a:r>
              <a:rPr lang="en-US" dirty="0" smtClean="0"/>
              <a:t>About 37% of physicians would screen a 65 year old with </a:t>
            </a:r>
            <a:r>
              <a:rPr lang="en-US" dirty="0" err="1" smtClean="0"/>
              <a:t>unresectable</a:t>
            </a:r>
            <a:r>
              <a:rPr lang="en-US" dirty="0" smtClean="0"/>
              <a:t> lung cancer </a:t>
            </a:r>
          </a:p>
          <a:p>
            <a:r>
              <a:rPr lang="en-US" dirty="0" smtClean="0"/>
              <a:t>25% of physicians would screen an 80 year old with un-resectable lung cancer </a:t>
            </a:r>
          </a:p>
          <a:p>
            <a:r>
              <a:rPr lang="en-US" dirty="0" smtClean="0"/>
              <a:t>                 reported in </a:t>
            </a:r>
            <a:r>
              <a:rPr lang="en-US" dirty="0" err="1" smtClean="0"/>
              <a:t>Geripal.og</a:t>
            </a:r>
            <a:endParaRPr lang="en-US" dirty="0" smtClean="0"/>
          </a:p>
          <a:p>
            <a:endParaRPr lang="en-US" dirty="0" smtClean="0"/>
          </a:p>
          <a:p>
            <a:r>
              <a:rPr lang="en-US" sz="4200" b="1" dirty="0" smtClean="0"/>
              <a:t>Actual Screening in cancer patients</a:t>
            </a:r>
          </a:p>
          <a:p>
            <a:r>
              <a:rPr lang="en-US" dirty="0" smtClean="0"/>
              <a:t>Mammography: 9% among patients with advanced cancer vs. 22% among patients without cancer </a:t>
            </a:r>
          </a:p>
          <a:p>
            <a:r>
              <a:rPr lang="en-US" dirty="0" smtClean="0"/>
              <a:t>PAP smears: 6% vs. 13% </a:t>
            </a:r>
          </a:p>
          <a:p>
            <a:r>
              <a:rPr lang="en-US" dirty="0" smtClean="0"/>
              <a:t>PSA testing: 15% vs. 27% </a:t>
            </a:r>
          </a:p>
          <a:p>
            <a:r>
              <a:rPr lang="en-US" dirty="0" smtClean="0"/>
              <a:t>Colonoscopy: 2% vs. 5% </a:t>
            </a:r>
          </a:p>
          <a:p>
            <a:r>
              <a:rPr lang="en-US" b="1" dirty="0" smtClean="0"/>
              <a:t>Cancer Screening Among Patients With Advanced Cancer  </a:t>
            </a:r>
          </a:p>
          <a:p>
            <a:r>
              <a:rPr lang="en-US" dirty="0" err="1" smtClean="0"/>
              <a:t>Camelia</a:t>
            </a:r>
            <a:r>
              <a:rPr lang="en-US" dirty="0" smtClean="0"/>
              <a:t> S. </a:t>
            </a:r>
            <a:r>
              <a:rPr lang="en-US" dirty="0" err="1" smtClean="0"/>
              <a:t>Sima</a:t>
            </a:r>
            <a:r>
              <a:rPr lang="en-US" dirty="0" smtClean="0"/>
              <a:t>, MD, MS; Katherine S. </a:t>
            </a:r>
            <a:r>
              <a:rPr lang="en-US" dirty="0" err="1" smtClean="0"/>
              <a:t>Panageas</a:t>
            </a:r>
            <a:r>
              <a:rPr lang="en-US" dirty="0" smtClean="0"/>
              <a:t>, </a:t>
            </a:r>
            <a:r>
              <a:rPr lang="en-US" dirty="0" err="1" smtClean="0"/>
              <a:t>DrPH</a:t>
            </a:r>
            <a:r>
              <a:rPr lang="en-US" dirty="0" smtClean="0"/>
              <a:t>; Deborah </a:t>
            </a:r>
            <a:r>
              <a:rPr lang="en-US" dirty="0" err="1" smtClean="0"/>
              <a:t>Schrag</a:t>
            </a:r>
            <a:r>
              <a:rPr lang="en-US" dirty="0" smtClean="0"/>
              <a:t>, MD, MPH</a:t>
            </a:r>
            <a:r>
              <a:rPr lang="en-US" i="1" dirty="0" smtClean="0"/>
              <a:t> JAMA. </a:t>
            </a:r>
            <a:r>
              <a:rPr lang="en-US" dirty="0" smtClean="0"/>
              <a:t>2010;304(14):1584-1591. doi:10.1001/jama.2010.1449 </a:t>
            </a:r>
          </a:p>
          <a:p>
            <a:endParaRPr lang="en-US" dirty="0" smtClean="0"/>
          </a:p>
          <a:p>
            <a:r>
              <a:rPr lang="en-US" sz="4500" b="1" dirty="0" smtClean="0"/>
              <a:t>Alzheimer’s </a:t>
            </a:r>
          </a:p>
          <a:p>
            <a:r>
              <a:rPr lang="en-US" dirty="0" smtClean="0"/>
              <a:t>In another study in the American Journal of Public Health it was found that 18% of women with </a:t>
            </a:r>
          </a:p>
          <a:p>
            <a:r>
              <a:rPr lang="en-US" dirty="0" smtClean="0"/>
              <a:t>Severe Alzheimer’s Disease (life expectancy 3.3 years had had  a mammogram in the last two years.</a:t>
            </a:r>
          </a:p>
          <a:p>
            <a:endParaRPr lang="en-US" dirty="0" smtClean="0"/>
          </a:p>
          <a:p>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to Treating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Survey in JAMA Internal Medicine found half of patients would NOT have a screening test if the test resulted in more than one person being over treated to avoid one cancer death</a:t>
            </a:r>
            <a:r>
              <a:rPr lang="en-US" sz="2100" dirty="0" smtClean="0"/>
              <a:t>. Breast Cancer Screenings: What We Still Don’t Know- H Gilbert </a:t>
            </a:r>
            <a:r>
              <a:rPr lang="en-US" sz="2100" dirty="0" err="1" smtClean="0"/>
              <a:t>WelchNY</a:t>
            </a:r>
            <a:r>
              <a:rPr lang="en-US" sz="2100" dirty="0" smtClean="0"/>
              <a:t> Times 12/29/2013 </a:t>
            </a:r>
          </a:p>
          <a:p>
            <a:r>
              <a:rPr lang="en-US" dirty="0" smtClean="0"/>
              <a:t>Fact of one thousand 50 year old women screened for a decade, between 490-670 women will have at least one false alarm, of these thousand, between 0-3 cancer deaths will be averted versus 3-14 over-diagnosed and treated needlessly</a:t>
            </a:r>
          </a:p>
          <a:p>
            <a:r>
              <a:rPr lang="en-US" sz="2100" b="1" dirty="0" smtClean="0"/>
              <a:t>Quantifying the Benefits and Harms of Screening Mammography  </a:t>
            </a:r>
          </a:p>
          <a:p>
            <a:r>
              <a:rPr lang="en-US" sz="2100" dirty="0" smtClean="0"/>
              <a:t>H. Gilbert Welch, MD, MPH</a:t>
            </a:r>
            <a:r>
              <a:rPr lang="en-US" sz="2100" baseline="30000" dirty="0" smtClean="0"/>
              <a:t>1</a:t>
            </a:r>
            <a:r>
              <a:rPr lang="en-US" sz="2100" dirty="0" smtClean="0"/>
              <a:t>; Honor J. </a:t>
            </a:r>
            <a:r>
              <a:rPr lang="en-US" sz="2100" dirty="0" err="1" smtClean="0"/>
              <a:t>Passow</a:t>
            </a:r>
            <a:r>
              <a:rPr lang="en-US" sz="2100" dirty="0" smtClean="0"/>
              <a:t>, PhD</a:t>
            </a:r>
            <a:r>
              <a:rPr lang="en-US" sz="2100" baseline="30000" dirty="0" smtClean="0"/>
              <a:t>1</a:t>
            </a:r>
            <a:r>
              <a:rPr lang="en-US" sz="2100" dirty="0" smtClean="0"/>
              <a:t> </a:t>
            </a:r>
          </a:p>
          <a:p>
            <a:r>
              <a:rPr lang="en-US" sz="2100" i="1" dirty="0" smtClean="0"/>
              <a:t>JAMA Intern Med</a:t>
            </a:r>
            <a:r>
              <a:rPr lang="en-US" sz="2100" dirty="0" smtClean="0"/>
              <a:t>. Published online December 30, 2013.</a:t>
            </a:r>
          </a:p>
          <a:p>
            <a:r>
              <a:rPr lang="en-US" sz="2100" b="1" dirty="0" smtClean="0"/>
              <a:t>PSA Screening: Black rating- </a:t>
            </a:r>
            <a:r>
              <a:rPr lang="en-US" sz="2100" dirty="0" smtClean="0"/>
              <a:t>harmful, no lives saved, 20% harmed by biopsy</a:t>
            </a:r>
          </a:p>
          <a:p>
            <a:endParaRPr lang="en-US" sz="21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Continue Screening ?</a:t>
            </a:r>
            <a:endParaRPr lang="en-US" dirty="0"/>
          </a:p>
        </p:txBody>
      </p:sp>
      <p:sp>
        <p:nvSpPr>
          <p:cNvPr id="3" name="Content Placeholder 2"/>
          <p:cNvSpPr>
            <a:spLocks noGrp="1"/>
          </p:cNvSpPr>
          <p:nvPr>
            <p:ph idx="1"/>
          </p:nvPr>
        </p:nvSpPr>
        <p:spPr/>
        <p:txBody>
          <a:bodyPr>
            <a:normAutofit fontScale="92500"/>
          </a:bodyPr>
          <a:lstStyle/>
          <a:p>
            <a:r>
              <a:rPr lang="en-US" dirty="0" smtClean="0"/>
              <a:t>American Cancer Society does not recommend cancer screening in people with a life expectancy under 5 years.</a:t>
            </a:r>
          </a:p>
          <a:p>
            <a:r>
              <a:rPr lang="en-US" dirty="0" smtClean="0"/>
              <a:t>Doctors receive grades based on screening scores.</a:t>
            </a:r>
          </a:p>
          <a:p>
            <a:r>
              <a:rPr lang="en-US" dirty="0" smtClean="0"/>
              <a:t>Doctor’s receive bonuses based on quality scores.</a:t>
            </a:r>
          </a:p>
          <a:p>
            <a:r>
              <a:rPr lang="en-US" dirty="0" smtClean="0"/>
              <a:t>Doctors don’t want to have the hard conversation as to life expectancy under five years.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Beer’s List-(No Happy Hour Here!)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1991 Group of geriatricians under Mark Beers MD formulated a list of medications to be given to the elderly only with significant additional fore thought due to increased risk in the elderly.  (Not a ban) </a:t>
            </a:r>
          </a:p>
          <a:p>
            <a:r>
              <a:rPr lang="en-US" dirty="0" smtClean="0"/>
              <a:t>1999 CMS incorporated Beers list into nursing home regulations  (Haldol is not on Beer’s list)</a:t>
            </a:r>
          </a:p>
          <a:p>
            <a:r>
              <a:rPr lang="en-US" dirty="0" smtClean="0"/>
              <a:t>Opioids on Beer’s list include: </a:t>
            </a:r>
            <a:r>
              <a:rPr lang="en-US" dirty="0" err="1" smtClean="0"/>
              <a:t>meperidine</a:t>
            </a:r>
            <a:r>
              <a:rPr lang="en-US" dirty="0" smtClean="0"/>
              <a:t>, (Demerol) </a:t>
            </a:r>
            <a:r>
              <a:rPr lang="en-US" dirty="0" err="1" smtClean="0"/>
              <a:t>Pentazocine</a:t>
            </a:r>
            <a:r>
              <a:rPr lang="en-US" dirty="0" smtClean="0"/>
              <a:t> (</a:t>
            </a:r>
            <a:r>
              <a:rPr lang="en-US" dirty="0" err="1" smtClean="0"/>
              <a:t>Talwin</a:t>
            </a:r>
            <a:r>
              <a:rPr lang="en-US" dirty="0" smtClean="0"/>
              <a:t>) </a:t>
            </a:r>
            <a:r>
              <a:rPr lang="en-US" dirty="0" err="1" smtClean="0"/>
              <a:t>propoxaphene</a:t>
            </a:r>
            <a:r>
              <a:rPr lang="en-US" dirty="0" smtClean="0"/>
              <a:t> (</a:t>
            </a:r>
            <a:r>
              <a:rPr lang="en-US" dirty="0" err="1" smtClean="0"/>
              <a:t>Darvon</a:t>
            </a:r>
            <a:r>
              <a:rPr lang="en-US" dirty="0"/>
              <a:t>-</a:t>
            </a:r>
            <a:r>
              <a:rPr lang="en-US" dirty="0" smtClean="0"/>
              <a:t> recently removed from US market)</a:t>
            </a:r>
          </a:p>
          <a:p>
            <a:r>
              <a:rPr lang="en-US" dirty="0" smtClean="0"/>
              <a:t>NSAIDS on Beer’s list </a:t>
            </a:r>
          </a:p>
          <a:p>
            <a:r>
              <a:rPr lang="en-US" dirty="0" smtClean="0"/>
              <a:t>For a full listing of the Beer’s list search by this name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Life is a Terminal Illness* but…</a:t>
            </a:r>
            <a:br>
              <a:rPr lang="en-US" dirty="0" smtClean="0"/>
            </a:br>
            <a:r>
              <a:rPr lang="en-US" dirty="0" smtClean="0"/>
              <a:t>There is Never, Ever</a:t>
            </a:r>
            <a:br>
              <a:rPr lang="en-US" dirty="0" smtClean="0"/>
            </a:br>
            <a:r>
              <a:rPr lang="en-US" dirty="0" smtClean="0"/>
              <a:t>“Nothing Else We Can Do…Ever!”</a:t>
            </a:r>
            <a:endParaRPr lang="en-US" dirty="0"/>
          </a:p>
        </p:txBody>
      </p:sp>
      <p:sp>
        <p:nvSpPr>
          <p:cNvPr id="5" name="Subtitle 4"/>
          <p:cNvSpPr>
            <a:spLocks noGrp="1"/>
          </p:cNvSpPr>
          <p:nvPr>
            <p:ph type="subTitle" idx="1"/>
          </p:nvPr>
        </p:nvSpPr>
        <p:spPr/>
        <p:txBody>
          <a:bodyPr>
            <a:normAutofit lnSpcReduction="10000"/>
          </a:bodyPr>
          <a:lstStyle/>
          <a:p>
            <a:r>
              <a:rPr lang="en-US" sz="4800" dirty="0" smtClean="0"/>
              <a:t>Cure Sometimes, Treat often, Comfort Always</a:t>
            </a:r>
          </a:p>
          <a:p>
            <a:r>
              <a:rPr lang="en-US" sz="1400" dirty="0" smtClean="0"/>
              <a:t>       Hippocrates</a:t>
            </a:r>
            <a:endParaRPr 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 Burden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Many common illnesses treated by the PCP are illnesses of the 21</a:t>
            </a:r>
            <a:r>
              <a:rPr lang="en-US" baseline="30000" dirty="0" smtClean="0"/>
              <a:t>st</a:t>
            </a:r>
            <a:r>
              <a:rPr lang="en-US" dirty="0" smtClean="0"/>
              <a:t> century and are reflective of poor diet, smoking and lack of exercise.  </a:t>
            </a:r>
          </a:p>
          <a:p>
            <a:r>
              <a:rPr lang="en-US" dirty="0" smtClean="0"/>
              <a:t>People no longer die of TB, malaria, starvation </a:t>
            </a:r>
          </a:p>
          <a:p>
            <a:r>
              <a:rPr lang="en-US" dirty="0" smtClean="0"/>
              <a:t>Now they die of heart disease, stoke, cancer and Alzheimer’s etc.</a:t>
            </a:r>
          </a:p>
          <a:p>
            <a:r>
              <a:rPr lang="en-US" dirty="0" smtClean="0"/>
              <a:t>The current medical model is built on a concept of acute illness where the prevailing epidemiology is chronic illness and risk factor treatment</a:t>
            </a:r>
          </a:p>
          <a:p>
            <a:r>
              <a:rPr lang="en-US" dirty="0" smtClean="0"/>
              <a:t>These include-</a:t>
            </a:r>
          </a:p>
          <a:p>
            <a:r>
              <a:rPr lang="en-US" dirty="0" smtClean="0"/>
              <a:t>    Diabetes- Type 2</a:t>
            </a:r>
          </a:p>
          <a:p>
            <a:r>
              <a:rPr lang="en-US" dirty="0" smtClean="0"/>
              <a:t>    Hyperlipidemia</a:t>
            </a:r>
          </a:p>
          <a:p>
            <a:r>
              <a:rPr lang="en-US" dirty="0" smtClean="0"/>
              <a:t>    Hypertension</a:t>
            </a:r>
          </a:p>
          <a:p>
            <a:r>
              <a:rPr lang="en-US" dirty="0" smtClean="0"/>
              <a:t>     Osteoporosis</a:t>
            </a:r>
          </a:p>
          <a:p>
            <a:r>
              <a:rPr lang="en-US" dirty="0" smtClean="0"/>
              <a:t>Many of the Medicines don’t work as well as we wish and have complications, side effects and interactions.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Number Needed to Treat-NNT</a:t>
            </a:r>
            <a:endParaRPr lang="en-US" dirty="0"/>
          </a:p>
        </p:txBody>
      </p:sp>
      <p:sp>
        <p:nvSpPr>
          <p:cNvPr id="5" name="Content Placeholder 4"/>
          <p:cNvSpPr>
            <a:spLocks noGrp="1"/>
          </p:cNvSpPr>
          <p:nvPr>
            <p:ph idx="1"/>
          </p:nvPr>
        </p:nvSpPr>
        <p:spPr/>
        <p:txBody>
          <a:bodyPr>
            <a:normAutofit/>
          </a:bodyPr>
          <a:lstStyle/>
          <a:p>
            <a:r>
              <a:rPr lang="en-US" dirty="0" smtClean="0"/>
              <a:t>Osteoporosis/</a:t>
            </a:r>
            <a:r>
              <a:rPr lang="en-US" dirty="0" err="1" smtClean="0"/>
              <a:t>Alendronate</a:t>
            </a:r>
            <a:r>
              <a:rPr lang="en-US" dirty="0" smtClean="0"/>
              <a:t>-Primary prevention vertebral fracture  NNT=50, Secondary NNT 16*</a:t>
            </a:r>
          </a:p>
          <a:p>
            <a:r>
              <a:rPr lang="en-US" dirty="0" smtClean="0"/>
              <a:t>Cholesterol/</a:t>
            </a:r>
            <a:r>
              <a:rPr lang="en-US" dirty="0" err="1" smtClean="0"/>
              <a:t>statins</a:t>
            </a:r>
            <a:r>
              <a:rPr lang="en-US" dirty="0" smtClean="0"/>
              <a:t>: NNT primary prevention  of non-fatal MI= 60 (Taken x 5 years)  </a:t>
            </a:r>
            <a:r>
              <a:rPr lang="en-US" sz="1500" dirty="0" smtClean="0"/>
              <a:t>98% saw no benefit, 0% were helped by being saved from death, 1.6% were helped by preventing a heart attack, 0.4% were helped by preventing a stroke. </a:t>
            </a:r>
            <a:r>
              <a:rPr lang="en-US" sz="1600" dirty="0" smtClean="0"/>
              <a:t>2% were harmed by developing diabetes, 10% were harmed by muscle damage**</a:t>
            </a:r>
          </a:p>
          <a:p>
            <a:r>
              <a:rPr lang="en-US" dirty="0" smtClean="0"/>
              <a:t>Stroke/</a:t>
            </a:r>
            <a:r>
              <a:rPr lang="en-US" dirty="0" err="1" smtClean="0"/>
              <a:t>warfarin</a:t>
            </a:r>
            <a:r>
              <a:rPr lang="en-US" dirty="0" smtClean="0"/>
              <a:t>: NNT 25 to prevent stroke**</a:t>
            </a:r>
          </a:p>
          <a:p>
            <a:endParaRPr lang="en-US" sz="1600" dirty="0" smtClean="0"/>
          </a:p>
          <a:p>
            <a:endParaRPr lang="en-US" sz="1600" dirty="0" smtClean="0"/>
          </a:p>
          <a:p>
            <a:endParaRPr lang="en-US" sz="1500" dirty="0" smtClean="0"/>
          </a:p>
          <a:p>
            <a:endParaRPr lang="en-US" dirty="0" smtClean="0"/>
          </a:p>
        </p:txBody>
      </p:sp>
      <p:sp>
        <p:nvSpPr>
          <p:cNvPr id="6" name="TextBox 5"/>
          <p:cNvSpPr txBox="1"/>
          <p:nvPr/>
        </p:nvSpPr>
        <p:spPr>
          <a:xfrm>
            <a:off x="228600" y="6488668"/>
            <a:ext cx="2619307" cy="369332"/>
          </a:xfrm>
          <a:prstGeom prst="rect">
            <a:avLst/>
          </a:prstGeom>
          <a:noFill/>
        </p:spPr>
        <p:txBody>
          <a:bodyPr wrap="none" rtlCol="0">
            <a:spAutoFit/>
          </a:bodyPr>
          <a:lstStyle/>
          <a:p>
            <a:r>
              <a:rPr lang="en-US" dirty="0" smtClean="0"/>
              <a:t>*Cochrane Reviews 2008</a:t>
            </a:r>
            <a:endParaRPr lang="en-US" dirty="0"/>
          </a:p>
        </p:txBody>
      </p:sp>
      <p:sp>
        <p:nvSpPr>
          <p:cNvPr id="7" name="TextBox 6"/>
          <p:cNvSpPr txBox="1"/>
          <p:nvPr/>
        </p:nvSpPr>
        <p:spPr>
          <a:xfrm>
            <a:off x="3200400" y="6488668"/>
            <a:ext cx="3060903" cy="369332"/>
          </a:xfrm>
          <a:prstGeom prst="rect">
            <a:avLst/>
          </a:prstGeom>
          <a:noFill/>
        </p:spPr>
        <p:txBody>
          <a:bodyPr wrap="none" rtlCol="0">
            <a:spAutoFit/>
          </a:bodyPr>
          <a:lstStyle/>
          <a:p>
            <a:r>
              <a:rPr lang="en-US" dirty="0" smtClean="0"/>
              <a:t>**</a:t>
            </a:r>
            <a:r>
              <a:rPr lang="en-US" dirty="0" err="1" smtClean="0"/>
              <a:t>Statins</a:t>
            </a:r>
            <a:r>
              <a:rPr lang="en-US" dirty="0" smtClean="0"/>
              <a:t> </a:t>
            </a:r>
            <a:r>
              <a:rPr lang="en-US" dirty="0" err="1" smtClean="0"/>
              <a:t>warfarin</a:t>
            </a:r>
            <a:r>
              <a:rPr lang="en-US" dirty="0" smtClean="0"/>
              <a:t>, theNNT.org</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Disease</a:t>
            </a:r>
            <a:endParaRPr lang="en-US" dirty="0"/>
          </a:p>
        </p:txBody>
      </p:sp>
      <p:pic>
        <p:nvPicPr>
          <p:cNvPr id="2050" name="Picture 2"/>
          <p:cNvPicPr>
            <a:picLocks noChangeAspect="1" noChangeArrowheads="1"/>
          </p:cNvPicPr>
          <p:nvPr/>
        </p:nvPicPr>
        <p:blipFill>
          <a:blip r:embed="rId2" cstate="print"/>
          <a:srcRect l="16350" t="28125" r="20584" b="6250"/>
          <a:stretch>
            <a:fillRect/>
          </a:stretch>
        </p:blipFill>
        <p:spPr bwMode="auto">
          <a:xfrm>
            <a:off x="609600" y="1524000"/>
            <a:ext cx="8229600" cy="4800600"/>
          </a:xfrm>
          <a:prstGeom prst="rect">
            <a:avLst/>
          </a:prstGeom>
          <a:noFill/>
          <a:ln w="9525">
            <a:noFill/>
            <a:miter lim="800000"/>
            <a:headEnd/>
            <a:tailEnd/>
          </a:ln>
        </p:spPr>
      </p:pic>
      <p:sp>
        <p:nvSpPr>
          <p:cNvPr id="4" name="TextBox 3"/>
          <p:cNvSpPr txBox="1"/>
          <p:nvPr/>
        </p:nvSpPr>
        <p:spPr>
          <a:xfrm>
            <a:off x="591402" y="6211669"/>
            <a:ext cx="7985199" cy="584775"/>
          </a:xfrm>
          <a:prstGeom prst="rect">
            <a:avLst/>
          </a:prstGeom>
          <a:noFill/>
        </p:spPr>
        <p:txBody>
          <a:bodyPr wrap="none" rtlCol="0">
            <a:spAutoFit/>
          </a:bodyPr>
          <a:lstStyle/>
          <a:p>
            <a:r>
              <a:rPr lang="en-US" sz="1400" dirty="0" smtClean="0"/>
              <a:t>Eli Lilly with Alzheimer Drugs in the pipeline and the Alzheimer’s Association </a:t>
            </a:r>
          </a:p>
          <a:p>
            <a:r>
              <a:rPr lang="en-US" sz="1400" dirty="0" smtClean="0"/>
              <a:t>whom Eli Lilly gave $1.6 Million,  both objected to this finding.  (NY Times- Alzheimer’s Anxiety 11/16/2013</a:t>
            </a:r>
            <a:r>
              <a:rPr lang="en-US" dirty="0" smtClean="0"/>
              <a: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Meds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 general Alzheimer’s medication has relatively low benefit for a decidedly small percent of patients.  Estimate are that the number needed to treat  is between 3-7 patients for modest benefit of perhaps 1-2 points on a mini-mental status exam of 30 points. Most statisticians recommend 10% improvement)  Even then patient will resume losing ground after an initial, minimal improvement but the rate of decline may not be quite as fast. The Anti-cholinesterase are only indicated for mild to moderate Alzheimer’s, not severe Alzheimer’s.</a:t>
            </a:r>
          </a:p>
          <a:p>
            <a:r>
              <a:rPr lang="en-US" dirty="0" smtClean="0"/>
              <a:t> </a:t>
            </a:r>
          </a:p>
          <a:p>
            <a:r>
              <a:rPr lang="en-US" dirty="0" smtClean="0"/>
              <a:t>Finally most of the studies on these mediations have been for six months and any benefit is felt to last as most 18 month to </a:t>
            </a:r>
            <a:r>
              <a:rPr lang="en-US" i="1" dirty="0" smtClean="0"/>
              <a:t>at the very outside</a:t>
            </a:r>
            <a:r>
              <a:rPr lang="en-US" dirty="0" smtClean="0"/>
              <a:t>, three years.  Many patients however are desperate to try these medications and many experts will OK a trial for three months then retest. If no improvement the medications should be discontinued as side effects can be substantial, often causing discontinuation in 20-25% of patients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Meds Don’t Do</a:t>
            </a:r>
            <a:endParaRPr lang="en-US" dirty="0"/>
          </a:p>
        </p:txBody>
      </p:sp>
      <p:sp>
        <p:nvSpPr>
          <p:cNvPr id="3" name="Content Placeholder 2"/>
          <p:cNvSpPr>
            <a:spLocks noGrp="1"/>
          </p:cNvSpPr>
          <p:nvPr>
            <p:ph idx="1"/>
          </p:nvPr>
        </p:nvSpPr>
        <p:spPr/>
        <p:txBody>
          <a:bodyPr>
            <a:normAutofit/>
          </a:bodyPr>
          <a:lstStyle/>
          <a:p>
            <a:r>
              <a:rPr lang="en-US" sz="2800" i="1" dirty="0" smtClean="0"/>
              <a:t>“The medications used to treat Alzheimer’s disease are not particularly effective. When compared with placebo most people will not experience meaningful benefit.  And it is the rare person who has significant delay in worsening of symptoms. </a:t>
            </a:r>
            <a:r>
              <a:rPr lang="en-US" sz="1600" dirty="0" smtClean="0"/>
              <a:t>Consumer’s Guide: Best Buy Drugs- Evaluating Prescription Drugs Used to Treat Alzheimer’s Disease (May 2012)</a:t>
            </a:r>
          </a:p>
          <a:p>
            <a:r>
              <a:rPr lang="en-US" sz="2800" dirty="0" smtClean="0"/>
              <a:t>Combining Aricept and Namenda although common is no more effective than either by itself. </a:t>
            </a:r>
            <a:r>
              <a:rPr lang="en-US" sz="1400" dirty="0" smtClean="0"/>
              <a:t>Howard R, </a:t>
            </a:r>
            <a:r>
              <a:rPr lang="en-US" sz="1400" dirty="0" err="1" smtClean="0"/>
              <a:t>McShane</a:t>
            </a:r>
            <a:r>
              <a:rPr lang="en-US" sz="1400" dirty="0" smtClean="0"/>
              <a:t> R, Lindesay J et al. Donepezil and Memantine for Moderate-to-Severe Alzheimer’s Disease NEJM March 8</a:t>
            </a:r>
            <a:r>
              <a:rPr lang="en-US" sz="1400" baseline="30000" dirty="0" smtClean="0"/>
              <a:t>th</a:t>
            </a:r>
            <a:r>
              <a:rPr lang="en-US" sz="1400" dirty="0" smtClean="0"/>
              <a:t>, 2012 893-903 </a:t>
            </a:r>
            <a:endParaRPr lang="en-US"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Else Alzheimer’s Meds Don’t Do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Aricept/</a:t>
            </a:r>
            <a:r>
              <a:rPr lang="en-US" dirty="0" err="1" smtClean="0"/>
              <a:t>donepezil</a:t>
            </a:r>
            <a:r>
              <a:rPr lang="en-US" dirty="0" smtClean="0"/>
              <a:t> do not help with agitation more than placebo.  </a:t>
            </a:r>
            <a:r>
              <a:rPr lang="en-US" sz="1400" dirty="0" smtClean="0"/>
              <a:t>Howard, RJ.,  </a:t>
            </a:r>
            <a:r>
              <a:rPr lang="en-US" sz="1400" dirty="0" err="1" smtClean="0"/>
              <a:t>Juszcak</a:t>
            </a:r>
            <a:r>
              <a:rPr lang="en-US" sz="1400" dirty="0" smtClean="0"/>
              <a:t> E, Ballard CG. Et al, Donepezil for the Treatment of Agitation in Alzheimer’s Disease. NEJM Oct 4 2007 1382-1392</a:t>
            </a:r>
          </a:p>
          <a:p>
            <a:endParaRPr lang="en-US" sz="1400" dirty="0" smtClean="0"/>
          </a:p>
          <a:p>
            <a:r>
              <a:rPr lang="en-US" sz="2800" dirty="0" smtClean="0"/>
              <a:t>Namenda/Memantine</a:t>
            </a:r>
            <a:r>
              <a:rPr lang="en-US" sz="1400" dirty="0" smtClean="0"/>
              <a:t> : </a:t>
            </a:r>
            <a:r>
              <a:rPr lang="en-US" sz="1800" dirty="0" smtClean="0"/>
              <a:t>Memantine does show a statistically significant slowing of decline in Severe Alzheimer’s patients but the change is minimal. On the Mini-mental status exam over 28 weeks the decline was 0.6/30 for the treated group versus 0.9 for the untreated group.  The CIBIC- Plus score</a:t>
            </a:r>
          </a:p>
          <a:p>
            <a:r>
              <a:rPr lang="en-US" sz="1800" dirty="0" smtClean="0"/>
              <a:t>Declined from a baseline of 4 (worst of 7)  to 4.4 in the treated group and 4.7 in the untreated group.   </a:t>
            </a:r>
          </a:p>
          <a:p>
            <a:r>
              <a:rPr lang="en-US" sz="1400" dirty="0" err="1" smtClean="0"/>
              <a:t>Reisberg</a:t>
            </a:r>
            <a:r>
              <a:rPr lang="en-US" sz="1400" dirty="0" smtClean="0"/>
              <a:t>, B., </a:t>
            </a:r>
            <a:r>
              <a:rPr lang="en-US" sz="1400" dirty="0" err="1" smtClean="0"/>
              <a:t>Doody</a:t>
            </a:r>
            <a:r>
              <a:rPr lang="en-US" sz="1400" dirty="0" smtClean="0"/>
              <a:t>, R., Albrecht, S., </a:t>
            </a:r>
            <a:r>
              <a:rPr lang="en-US" sz="1400" u="sng" dirty="0" smtClean="0"/>
              <a:t>Memantine in Moderate to Severe Alzheimer’s Disease.</a:t>
            </a:r>
            <a:endParaRPr lang="en-US" sz="1400" dirty="0" smtClean="0"/>
          </a:p>
          <a:p>
            <a:r>
              <a:rPr lang="en-US" sz="1400" dirty="0" smtClean="0"/>
              <a:t>NEJM April 2003. 1333- 1341</a:t>
            </a:r>
          </a:p>
          <a:p>
            <a:r>
              <a:rPr lang="en-US" sz="2000" dirty="0" smtClean="0"/>
              <a:t>It is Always Money- </a:t>
            </a:r>
            <a:r>
              <a:rPr lang="en-US" sz="1400" dirty="0" smtClean="0"/>
              <a:t>When Aricept lost it’s patent, Pfizer came out with Aricept 23mg  because it was difficult to replicate generically.  Unfortunately as the BMJ noted it was no more efficacious and had considerably more side effects than the original Aricept 10 mg.</a:t>
            </a:r>
          </a:p>
          <a:p>
            <a:r>
              <a:rPr lang="en-US" sz="1400" dirty="0" smtClean="0"/>
              <a:t> </a:t>
            </a:r>
          </a:p>
          <a:p>
            <a:endParaRPr lang="en-US" sz="1400"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In general hypertension takes years to have and effect on kidneys heart and stroke.  In general the higher the blood pressure the more damage.  African American’s seem more vulnerable.  Reductions below 140/90 not beneficial</a:t>
            </a:r>
          </a:p>
          <a:p>
            <a:r>
              <a:rPr lang="en-US" sz="2600" dirty="0" smtClean="0"/>
              <a:t>Treatment of blood pressure without previous cardiovascular events participants showed no difference between treated and untreated individuals in heart attack, stroke, and death. About 9% of patients treated with drugs discontinued treatment due to </a:t>
            </a:r>
            <a:r>
              <a:rPr lang="en-US" sz="2600" dirty="0" smtClean="0">
                <a:hlinkClick r:id="rId2" action="ppaction://hlinkfile" tooltip="Harmful or abnormal results. An adverse effect may be caused by administration of a medication or by exposure to a chemical and be indicated by an untoward result such as by illness or death."/>
              </a:rPr>
              <a:t>adverse effects</a:t>
            </a:r>
            <a:r>
              <a:rPr lang="en-US" sz="2600" dirty="0" smtClean="0"/>
              <a:t>  Cochrane reviews</a:t>
            </a:r>
            <a:endParaRPr lang="en-US" dirty="0" smtClean="0"/>
          </a:p>
          <a:p>
            <a:r>
              <a:rPr lang="en-US" sz="2400" dirty="0" smtClean="0"/>
              <a:t>Lower BP w DM? four of five studies funded by drug makers showed tiny reduction in stroke but a substantial increase in serious adverse events.  (Cochrane reviews)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Feeding Tubes and the Dementia “Death Spiral</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Scenario: </a:t>
            </a:r>
            <a:r>
              <a:rPr lang="en-US" dirty="0" smtClean="0"/>
              <a:t>Repeat admission for severely demented nursing home patient with pneumonia.</a:t>
            </a:r>
          </a:p>
          <a:p>
            <a:r>
              <a:rPr lang="en-US" dirty="0" smtClean="0"/>
              <a:t>Patient resists feeding, chokes a little, nurses suggest swallowing study to hospitalist.</a:t>
            </a:r>
          </a:p>
          <a:p>
            <a:r>
              <a:rPr lang="en-US" dirty="0" smtClean="0"/>
              <a:t>Swallowing study demonstrates aspiration</a:t>
            </a:r>
          </a:p>
          <a:p>
            <a:r>
              <a:rPr lang="en-US" dirty="0" smtClean="0"/>
              <a:t>GI is consulted for feeding/Peg tube to “improve nutrition, and reduce aspiration.” </a:t>
            </a:r>
          </a:p>
          <a:p>
            <a:r>
              <a:rPr lang="en-US" dirty="0" smtClean="0"/>
              <a:t>tube placed patient returns to nursing home.</a:t>
            </a:r>
          </a:p>
          <a:p>
            <a:r>
              <a:rPr lang="en-US" dirty="0" smtClean="0"/>
              <a:t>Pulls tube out, restrained replaced gets pneumonia</a:t>
            </a:r>
          </a:p>
          <a:p>
            <a:r>
              <a:rPr lang="en-US" dirty="0" smtClean="0"/>
              <a:t>AND REPEAT!, Repeat, Repeat</a:t>
            </a:r>
          </a:p>
          <a:p>
            <a:r>
              <a:rPr lang="en-US" dirty="0" smtClean="0"/>
              <a:t>Family conference</a:t>
            </a:r>
          </a:p>
          <a:p>
            <a:r>
              <a:rPr lang="en-US" dirty="0" smtClean="0"/>
              <a:t>Death</a:t>
            </a:r>
          </a:p>
          <a:p>
            <a:endParaRPr lang="en-US" dirty="0"/>
          </a:p>
        </p:txBody>
      </p:sp>
      <p:sp>
        <p:nvSpPr>
          <p:cNvPr id="4" name="TextBox 3"/>
          <p:cNvSpPr txBox="1"/>
          <p:nvPr/>
        </p:nvSpPr>
        <p:spPr>
          <a:xfrm>
            <a:off x="4953000" y="6172200"/>
            <a:ext cx="1561068" cy="369332"/>
          </a:xfrm>
          <a:prstGeom prst="rect">
            <a:avLst/>
          </a:prstGeom>
          <a:noFill/>
        </p:spPr>
        <p:txBody>
          <a:bodyPr wrap="none" rtlCol="0">
            <a:spAutoFit/>
          </a:bodyPr>
          <a:lstStyle/>
          <a:p>
            <a:r>
              <a:rPr lang="en-US" dirty="0" smtClean="0"/>
              <a:t>Fast Facts- 084</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Feeding Tubes and the Dementia</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51% of severe AD patients will try to refuse food.</a:t>
            </a:r>
          </a:p>
          <a:p>
            <a:r>
              <a:rPr lang="en-US" dirty="0" smtClean="0"/>
              <a:t>Inability to maintain nutrition orally in the face of a chronic life limiting illness is usually a marker of the dying process.</a:t>
            </a:r>
          </a:p>
          <a:p>
            <a:r>
              <a:rPr lang="en-US" dirty="0" smtClean="0"/>
              <a:t>Risk factors INDEPENDENT of patient for getting a feeding tube include: speech therapist on full time staff, larger facility, more Medicaid, fewer assistants</a:t>
            </a:r>
          </a:p>
          <a:p>
            <a:r>
              <a:rPr lang="en-US" dirty="0" smtClean="0"/>
              <a:t>Nursing Homes receive higher </a:t>
            </a:r>
            <a:r>
              <a:rPr lang="en-US" dirty="0" err="1" smtClean="0"/>
              <a:t>reimbur$ement</a:t>
            </a:r>
            <a:r>
              <a:rPr lang="en-US" dirty="0" smtClean="0"/>
              <a:t> for tube fed patients.</a:t>
            </a:r>
          </a:p>
          <a:p>
            <a:r>
              <a:rPr lang="en-US" sz="1300" dirty="0" smtClean="0"/>
              <a:t>JAMA </a:t>
            </a:r>
            <a:r>
              <a:rPr lang="en-US" sz="1300" i="1" dirty="0" smtClean="0"/>
              <a:t>Evidence-Care at the Close of Life</a:t>
            </a:r>
            <a:r>
              <a:rPr lang="en-US" sz="1300" dirty="0" smtClean="0"/>
              <a:t>. </a:t>
            </a:r>
            <a:r>
              <a:rPr lang="en-US" sz="1300" dirty="0" err="1" smtClean="0"/>
              <a:t>McPhee</a:t>
            </a:r>
            <a:r>
              <a:rPr lang="en-US" sz="1300" dirty="0" smtClean="0"/>
              <a:t>, Winkler </a:t>
            </a:r>
            <a:r>
              <a:rPr lang="en-US" sz="1300" dirty="0" err="1" smtClean="0"/>
              <a:t>Rabow</a:t>
            </a:r>
            <a:r>
              <a:rPr lang="en-US" sz="1300" dirty="0" smtClean="0"/>
              <a:t> et al editors, Chapter 12 2011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Tubes DO NOT </a:t>
            </a:r>
            <a:endParaRPr lang="en-US" dirty="0"/>
          </a:p>
        </p:txBody>
      </p:sp>
      <p:sp>
        <p:nvSpPr>
          <p:cNvPr id="3" name="Content Placeholder 2"/>
          <p:cNvSpPr>
            <a:spLocks noGrp="1"/>
          </p:cNvSpPr>
          <p:nvPr>
            <p:ph idx="1"/>
          </p:nvPr>
        </p:nvSpPr>
        <p:spPr/>
        <p:txBody>
          <a:bodyPr/>
          <a:lstStyle/>
          <a:p>
            <a:r>
              <a:rPr lang="en-US" dirty="0" smtClean="0"/>
              <a:t>Prevent aspiration,</a:t>
            </a:r>
          </a:p>
          <a:p>
            <a:r>
              <a:rPr lang="en-US" dirty="0" smtClean="0"/>
              <a:t>Improve function or quality of life,</a:t>
            </a:r>
          </a:p>
          <a:p>
            <a:r>
              <a:rPr lang="en-US" dirty="0" smtClean="0"/>
              <a:t>Increase comfort</a:t>
            </a:r>
          </a:p>
          <a:p>
            <a:r>
              <a:rPr lang="en-US" dirty="0" smtClean="0"/>
              <a:t>Improve weight gain</a:t>
            </a:r>
          </a:p>
          <a:p>
            <a:r>
              <a:rPr lang="en-US" dirty="0" smtClean="0"/>
              <a:t>Improve wound healing</a:t>
            </a:r>
          </a:p>
          <a:p>
            <a:r>
              <a:rPr lang="en-US" dirty="0" smtClean="0"/>
              <a:t>Substantially increase life expectancy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I’m Going to Tell You About</a:t>
            </a:r>
            <a:br>
              <a:rPr lang="en-US" dirty="0" smtClean="0"/>
            </a:br>
            <a:r>
              <a:rPr lang="en-US" sz="1800" dirty="0" smtClean="0"/>
              <a:t>In case you were heading for the door!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(doctors) are not as good as we think</a:t>
            </a:r>
          </a:p>
          <a:p>
            <a:r>
              <a:rPr lang="en-US" dirty="0" smtClean="0"/>
              <a:t>Explore the roll of screening in very elderly and/or terminally ill patients</a:t>
            </a:r>
          </a:p>
          <a:p>
            <a:r>
              <a:rPr lang="en-US" dirty="0" smtClean="0"/>
              <a:t>Explore benefit vs. burden in treatment</a:t>
            </a:r>
          </a:p>
          <a:p>
            <a:r>
              <a:rPr lang="en-US" dirty="0" smtClean="0"/>
              <a:t>Explore Number Needed to Treat</a:t>
            </a:r>
          </a:p>
          <a:p>
            <a:r>
              <a:rPr lang="en-US" dirty="0" smtClean="0"/>
              <a:t>PEG Tubes</a:t>
            </a:r>
          </a:p>
          <a:p>
            <a:r>
              <a:rPr lang="en-US" dirty="0" smtClean="0"/>
              <a:t>Time to Benefit </a:t>
            </a:r>
          </a:p>
          <a:p>
            <a:r>
              <a:rPr lang="en-US" dirty="0" smtClean="0"/>
              <a:t>Discuss the impact of poly-pharmacy</a:t>
            </a:r>
          </a:p>
          <a:p>
            <a:r>
              <a:rPr lang="en-US" dirty="0" smtClean="0"/>
              <a:t>What do patients think about this and the role of “patient centered care.”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So What Do We Do With Failing Patients?</a:t>
            </a:r>
            <a:endParaRPr lang="en-US" sz="4000" dirty="0"/>
          </a:p>
        </p:txBody>
      </p:sp>
      <p:sp>
        <p:nvSpPr>
          <p:cNvPr id="3" name="Rectangle 2"/>
          <p:cNvSpPr/>
          <p:nvPr/>
        </p:nvSpPr>
        <p:spPr>
          <a:xfrm>
            <a:off x="381000" y="1219200"/>
            <a:ext cx="8382000" cy="4001095"/>
          </a:xfrm>
          <a:prstGeom prst="rect">
            <a:avLst/>
          </a:prstGeom>
        </p:spPr>
        <p:txBody>
          <a:bodyPr wrap="square">
            <a:spAutoFit/>
          </a:bodyPr>
          <a:lstStyle/>
          <a:p>
            <a:r>
              <a:rPr lang="en-US" sz="2000" b="1" dirty="0" smtClean="0"/>
              <a:t>4 things that need to be done to assure better care for frail older persons</a:t>
            </a:r>
            <a:r>
              <a:rPr lang="en-US" dirty="0" smtClean="0"/>
              <a:t/>
            </a:r>
            <a:br>
              <a:rPr lang="en-US" dirty="0" smtClean="0"/>
            </a:br>
            <a:r>
              <a:rPr lang="en-US" dirty="0" smtClean="0"/>
              <a:t>1. Honest discussion:  We should stop deluding the public with the message that late life frailty is a preventable problem.  Of course good health habits should be encouraged.  But most who do all the right things will still have a period of disability when they reach advanced age.  Let's stop telling the public that exercising and eating blueberries will avoid this problem.  Let's instead </a:t>
            </a:r>
            <a:r>
              <a:rPr lang="en-US" dirty="0" smtClean="0">
                <a:hlinkClick r:id="rId2"/>
              </a:rPr>
              <a:t>talk</a:t>
            </a:r>
            <a:r>
              <a:rPr lang="en-US" dirty="0" smtClean="0"/>
              <a:t> about how to maintain good quality of life in elders with late life disability.   </a:t>
            </a:r>
          </a:p>
          <a:p>
            <a:r>
              <a:rPr lang="en-US" dirty="0" smtClean="0"/>
              <a:t>2.Better advance care planning based on each elders goals that targets care and services based on each elders individual needs.  (Maybe we can call these "life panels") </a:t>
            </a:r>
          </a:p>
          <a:p>
            <a:r>
              <a:rPr lang="en-US" dirty="0" smtClean="0"/>
              <a:t>3.Care delivery in the elder's home.  For disabled elders, just making it to a doctors office can be an insurmountable hurdle. </a:t>
            </a:r>
          </a:p>
          <a:p>
            <a:r>
              <a:rPr lang="en-US" dirty="0" smtClean="0"/>
              <a:t>4. A care system that embraces long term supportive services and medical care as equal partners.   "food, transportation, and direct personal services are often more important than diabetes management or transportation"</a:t>
            </a:r>
            <a:endParaRPr lang="en-US" dirty="0"/>
          </a:p>
        </p:txBody>
      </p:sp>
      <p:sp>
        <p:nvSpPr>
          <p:cNvPr id="4" name="TextBox 3"/>
          <p:cNvSpPr txBox="1"/>
          <p:nvPr/>
        </p:nvSpPr>
        <p:spPr>
          <a:xfrm>
            <a:off x="990600" y="5943600"/>
            <a:ext cx="7328481" cy="646331"/>
          </a:xfrm>
          <a:prstGeom prst="rect">
            <a:avLst/>
          </a:prstGeom>
          <a:noFill/>
        </p:spPr>
        <p:txBody>
          <a:bodyPr wrap="none" rtlCol="0">
            <a:spAutoFit/>
          </a:bodyPr>
          <a:lstStyle/>
          <a:p>
            <a:r>
              <a:rPr lang="en-US" dirty="0" smtClean="0"/>
              <a:t>Lynn j. </a:t>
            </a:r>
            <a:r>
              <a:rPr lang="en-US" i="1" dirty="0" smtClean="0"/>
              <a:t>Reliable and Sustainable Comprehensive Care for Frail Elderly People</a:t>
            </a:r>
          </a:p>
          <a:p>
            <a:r>
              <a:rPr lang="en-US" dirty="0" smtClean="0"/>
              <a:t>JAMA Nov 13</a:t>
            </a:r>
            <a:r>
              <a:rPr lang="en-US" baseline="30000" dirty="0" smtClean="0"/>
              <a:t>th</a:t>
            </a:r>
            <a:r>
              <a:rPr lang="en-US" dirty="0" smtClean="0"/>
              <a:t>, 2013 1935-36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Changes in Hospice</a:t>
            </a:r>
            <a:br>
              <a:rPr lang="en-US" dirty="0" smtClean="0"/>
            </a:br>
            <a:r>
              <a:rPr lang="en-US" dirty="0" smtClean="0"/>
              <a:t>Medicare Patients:2000-2009</a:t>
            </a:r>
            <a:endParaRPr lang="en-US" dirty="0"/>
          </a:p>
        </p:txBody>
      </p:sp>
      <p:sp>
        <p:nvSpPr>
          <p:cNvPr id="5" name="Content Placeholder 4"/>
          <p:cNvSpPr>
            <a:spLocks noGrp="1"/>
          </p:cNvSpPr>
          <p:nvPr>
            <p:ph idx="1"/>
          </p:nvPr>
        </p:nvSpPr>
        <p:spPr/>
        <p:txBody>
          <a:bodyPr/>
          <a:lstStyle/>
          <a:p>
            <a:r>
              <a:rPr lang="en-US" dirty="0" smtClean="0"/>
              <a:t>Number of patients dying at home increased from 24.6% to 32.6%</a:t>
            </a:r>
          </a:p>
          <a:p>
            <a:r>
              <a:rPr lang="en-US" dirty="0" smtClean="0"/>
              <a:t>Number of terminally ill patients using hospice increased from 21.6% to 42.3 % </a:t>
            </a:r>
          </a:p>
          <a:p>
            <a:r>
              <a:rPr lang="en-US" dirty="0" smtClean="0"/>
              <a:t>However!!! 1/3 of patients dying in hospice had been in ICU in previous 30 days</a:t>
            </a:r>
          </a:p>
          <a:p>
            <a:r>
              <a:rPr lang="en-US" dirty="0" smtClean="0"/>
              <a:t>Percent of patients dying in under 3 days increased to 28.4%</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Lacrosse Wisconsin</a:t>
            </a:r>
            <a:br>
              <a:rPr lang="en-US" dirty="0" smtClean="0"/>
            </a:br>
            <a:r>
              <a:rPr lang="en-US" sz="2700" dirty="0" smtClean="0"/>
              <a:t>The best place in America to end your life.</a:t>
            </a:r>
            <a:endParaRPr lang="en-US" sz="2700" dirty="0"/>
          </a:p>
        </p:txBody>
      </p:sp>
      <p:sp>
        <p:nvSpPr>
          <p:cNvPr id="3" name="Content Placeholder 2"/>
          <p:cNvSpPr>
            <a:spLocks noGrp="1"/>
          </p:cNvSpPr>
          <p:nvPr>
            <p:ph idx="1"/>
          </p:nvPr>
        </p:nvSpPr>
        <p:spPr/>
        <p:txBody>
          <a:bodyPr>
            <a:normAutofit/>
          </a:bodyPr>
          <a:lstStyle/>
          <a:p>
            <a:r>
              <a:rPr lang="en-US" dirty="0" smtClean="0"/>
              <a:t>Gunderson Lutheran 25 year effort to promote advance care planning</a:t>
            </a:r>
          </a:p>
          <a:p>
            <a:r>
              <a:rPr lang="en-US" dirty="0" smtClean="0"/>
              <a:t>90% of patients have advanced care plans (more than twice the national average)</a:t>
            </a:r>
          </a:p>
          <a:p>
            <a:r>
              <a:rPr lang="en-US" dirty="0" smtClean="0"/>
              <a:t>Patients spend 13 days in the hospital in final two years of life versus national average of &gt;30 </a:t>
            </a:r>
          </a:p>
          <a:p>
            <a:r>
              <a:rPr lang="en-US" dirty="0" smtClean="0"/>
              <a:t>US ranks 9</a:t>
            </a:r>
            <a:r>
              <a:rPr lang="en-US" baseline="30000" dirty="0" smtClean="0"/>
              <a:t>th</a:t>
            </a:r>
            <a:r>
              <a:rPr lang="en-US" dirty="0" smtClean="0"/>
              <a:t>  in ‘first world’ in end of life care.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dirty="0" smtClean="0"/>
              <a:t>So What Happens to the Elderly  </a:t>
            </a:r>
            <a:r>
              <a:rPr lang="en-US" sz="3600" dirty="0" smtClean="0"/>
              <a:t/>
            </a:r>
            <a:br>
              <a:rPr lang="en-US" sz="3600" dirty="0" smtClean="0"/>
            </a:br>
            <a:r>
              <a:rPr lang="en-US" sz="3100" dirty="0" smtClean="0"/>
              <a:t>(Survey 4158 Seniors) </a:t>
            </a:r>
            <a:endParaRPr lang="en-US" sz="3100" dirty="0"/>
          </a:p>
        </p:txBody>
      </p:sp>
      <p:sp>
        <p:nvSpPr>
          <p:cNvPr id="8" name="Text Placeholder 7"/>
          <p:cNvSpPr>
            <a:spLocks noGrp="1"/>
          </p:cNvSpPr>
          <p:nvPr>
            <p:ph type="body" idx="1"/>
          </p:nvPr>
        </p:nvSpPr>
        <p:spPr/>
        <p:txBody>
          <a:bodyPr/>
          <a:lstStyle/>
          <a:p>
            <a:r>
              <a:rPr lang="en-US" dirty="0" smtClean="0"/>
              <a:t>Non-Hospice Patients</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Elderly patients avg. age 83</a:t>
            </a:r>
          </a:p>
          <a:p>
            <a:r>
              <a:rPr lang="en-US" dirty="0" smtClean="0"/>
              <a:t>75% visit ER in final 6 months (40% more than once)</a:t>
            </a:r>
          </a:p>
          <a:p>
            <a:r>
              <a:rPr lang="en-US" dirty="0" smtClean="0"/>
              <a:t>&gt;50% visit ER final month</a:t>
            </a:r>
          </a:p>
          <a:p>
            <a:r>
              <a:rPr lang="en-US" dirty="0" smtClean="0"/>
              <a:t>Of those in ER, 75% admitted</a:t>
            </a:r>
          </a:p>
          <a:p>
            <a:r>
              <a:rPr lang="en-US" dirty="0" smtClean="0"/>
              <a:t>39% admitted to ICU</a:t>
            </a:r>
          </a:p>
          <a:p>
            <a:r>
              <a:rPr lang="en-US" dirty="0" smtClean="0"/>
              <a:t>68% admitted died in hospital</a:t>
            </a:r>
            <a:endParaRPr lang="en-US" dirty="0"/>
          </a:p>
        </p:txBody>
      </p:sp>
      <p:sp>
        <p:nvSpPr>
          <p:cNvPr id="9" name="Text Placeholder 8"/>
          <p:cNvSpPr>
            <a:spLocks noGrp="1"/>
          </p:cNvSpPr>
          <p:nvPr>
            <p:ph type="body" sz="quarter" idx="3"/>
          </p:nvPr>
        </p:nvSpPr>
        <p:spPr/>
        <p:txBody>
          <a:bodyPr/>
          <a:lstStyle/>
          <a:p>
            <a:r>
              <a:rPr lang="en-US" dirty="0" smtClean="0"/>
              <a:t>Hospice patients</a:t>
            </a:r>
            <a:endParaRPr lang="en-US" dirty="0"/>
          </a:p>
        </p:txBody>
      </p:sp>
      <p:sp>
        <p:nvSpPr>
          <p:cNvPr id="7" name="Content Placeholder 6"/>
          <p:cNvSpPr>
            <a:spLocks noGrp="1"/>
          </p:cNvSpPr>
          <p:nvPr>
            <p:ph sz="quarter" idx="4"/>
          </p:nvPr>
        </p:nvSpPr>
        <p:spPr/>
        <p:txBody>
          <a:bodyPr>
            <a:normAutofit lnSpcReduction="10000"/>
          </a:bodyPr>
          <a:lstStyle/>
          <a:p>
            <a:r>
              <a:rPr lang="en-US" dirty="0" smtClean="0"/>
              <a:t>Hospice Patients</a:t>
            </a:r>
          </a:p>
          <a:p>
            <a:r>
              <a:rPr lang="en-US" dirty="0" smtClean="0"/>
              <a:t>Less than 10% seen in ER</a:t>
            </a:r>
          </a:p>
          <a:p>
            <a:r>
              <a:rPr lang="en-US" dirty="0" smtClean="0"/>
              <a:t>Vast majority die at home</a:t>
            </a:r>
          </a:p>
          <a:p>
            <a:endParaRPr lang="en-US" dirty="0" smtClean="0"/>
          </a:p>
          <a:p>
            <a:endParaRPr lang="en-US" dirty="0" smtClean="0"/>
          </a:p>
          <a:p>
            <a:endParaRPr lang="en-US" dirty="0" smtClean="0"/>
          </a:p>
          <a:p>
            <a:endParaRPr lang="en-US" dirty="0" smtClean="0"/>
          </a:p>
          <a:p>
            <a:r>
              <a:rPr lang="en-US" sz="1200" dirty="0" smtClean="0"/>
              <a:t>Smith AK, McCarthy E, Weber E et al; </a:t>
            </a:r>
            <a:r>
              <a:rPr lang="en-US" sz="1200" b="1" dirty="0" smtClean="0"/>
              <a:t>Half Of Older Americans Seen In Emergency Department In Last Month Of Life; Most Admitted To Hospital, And Many Die There.  Health Affairs. </a:t>
            </a:r>
            <a:r>
              <a:rPr lang="en-US" sz="1200" i="1" dirty="0" smtClean="0"/>
              <a:t>June 2012 31:61277-1285</a:t>
            </a:r>
            <a:endParaRPr lang="en-US" sz="1200" b="1" dirty="0" smtClean="0"/>
          </a:p>
          <a:p>
            <a:r>
              <a:rPr lang="en-US" sz="1200" dirty="0" smtClean="0"/>
              <a:t> </a:t>
            </a:r>
            <a:endParaRPr lang="en-US" sz="1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End-Thank You</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04800" y="1600200"/>
            <a:ext cx="8839199"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t>Blogs: </a:t>
            </a:r>
            <a:r>
              <a:rPr lang="en-US" sz="2600" dirty="0" err="1" smtClean="0"/>
              <a:t>Pallimed</a:t>
            </a:r>
            <a:r>
              <a:rPr lang="en-US" sz="2600" dirty="0" smtClean="0"/>
              <a:t>   </a:t>
            </a:r>
            <a:r>
              <a:rPr lang="en-US" sz="2600" dirty="0" err="1" smtClean="0"/>
              <a:t>Geripal</a:t>
            </a:r>
            <a:r>
              <a:rPr lang="en-US" sz="2600" dirty="0" smtClean="0"/>
              <a:t>, </a:t>
            </a:r>
            <a:r>
              <a:rPr lang="en-US" sz="2600" dirty="0" err="1" smtClean="0"/>
              <a:t>Medicalfutilty</a:t>
            </a:r>
            <a:r>
              <a:rPr lang="en-US" sz="2600" dirty="0" smtClean="0"/>
              <a:t> (great for keeping up)</a:t>
            </a:r>
          </a:p>
          <a:p>
            <a:r>
              <a:rPr lang="en-US" sz="2600" dirty="0" smtClean="0"/>
              <a:t>Cochrane Reviews</a:t>
            </a:r>
            <a:r>
              <a:rPr lang="en-US" sz="2800" dirty="0" smtClean="0"/>
              <a:t> Cochrane.org</a:t>
            </a:r>
          </a:p>
          <a:p>
            <a:r>
              <a:rPr lang="en-US" sz="2800" dirty="0" smtClean="0"/>
              <a:t>TheNNT.org</a:t>
            </a:r>
          </a:p>
          <a:p>
            <a:r>
              <a:rPr lang="en-US" sz="2400" dirty="0" smtClean="0"/>
              <a:t>Fast Facts </a:t>
            </a:r>
            <a:r>
              <a:rPr lang="en-US" dirty="0" smtClean="0"/>
              <a:t>www. </a:t>
            </a:r>
            <a:r>
              <a:rPr lang="en-US" sz="2400" dirty="0" smtClean="0"/>
              <a:t>eperc.mcw.edu/EPERC/</a:t>
            </a:r>
            <a:r>
              <a:rPr lang="en-US" sz="2400" dirty="0" err="1" smtClean="0"/>
              <a:t>FastFactsand</a:t>
            </a:r>
            <a:r>
              <a:rPr lang="en-US" sz="2400" dirty="0" smtClean="0"/>
              <a:t> concepts</a:t>
            </a:r>
          </a:p>
          <a:p>
            <a:r>
              <a:rPr lang="en-US" sz="2400" dirty="0" smtClean="0"/>
              <a:t>American Academy of Hospice and Palliative Medicine-    AAHPM.org</a:t>
            </a:r>
          </a:p>
          <a:p>
            <a:r>
              <a:rPr lang="en-US" sz="2400" dirty="0" smtClean="0"/>
              <a:t>Hospice and Palliative Nurses Association </a:t>
            </a:r>
            <a:r>
              <a:rPr lang="en-US" sz="2400" b="1" dirty="0" smtClean="0"/>
              <a:t>www.hpna.org</a:t>
            </a:r>
          </a:p>
          <a:p>
            <a:r>
              <a:rPr lang="en-US" sz="2400" dirty="0" smtClean="0"/>
              <a:t>National Hospice and Palliative Care Organization -</a:t>
            </a:r>
            <a:r>
              <a:rPr lang="en-US" sz="2400" dirty="0" err="1" smtClean="0"/>
              <a:t>NHPCO.org</a:t>
            </a:r>
            <a:endParaRPr lang="en-US" sz="2400" dirty="0" smtClean="0"/>
          </a:p>
          <a:p>
            <a:r>
              <a:rPr lang="en-US" sz="2400" dirty="0" smtClean="0"/>
              <a:t>Center for the Advancement of Palliative Care- CAPC.org</a:t>
            </a:r>
          </a:p>
          <a:p>
            <a:r>
              <a:rPr lang="en-US" sz="2400" dirty="0" smtClean="0"/>
              <a:t>Palliativedoctors.org  (AAHPM’s website for patients)</a:t>
            </a:r>
          </a:p>
          <a:p>
            <a:r>
              <a:rPr lang="en-US" sz="2400" dirty="0" smtClean="0"/>
              <a:t>Hospice and Palliative Care Formulary USA  (Palliativedrugs.com)   </a:t>
            </a:r>
          </a:p>
          <a:p>
            <a:r>
              <a:rPr lang="en-US" sz="2400" dirty="0" smtClean="0"/>
              <a:t>Greg Phelps MD  </a:t>
            </a:r>
            <a:r>
              <a:rPr lang="en-US" sz="2400" dirty="0" smtClean="0">
                <a:hlinkClick r:id="rId2"/>
              </a:rPr>
              <a:t>gregory.phelps@lhcgroup.com</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rot="5400000">
            <a:off x="2324100" y="-571500"/>
            <a:ext cx="5334000" cy="8305800"/>
          </a:xfrm>
          <a:prstGeom prst="rect">
            <a:avLst/>
          </a:prstGeom>
          <a:noFill/>
          <a:ln w="9525">
            <a:noFill/>
            <a:miter lim="800000"/>
            <a:headEnd/>
            <a:tailEnd/>
          </a:ln>
        </p:spPr>
      </p:pic>
      <p:sp>
        <p:nvSpPr>
          <p:cNvPr id="5" name="TextBox 4"/>
          <p:cNvSpPr txBox="1"/>
          <p:nvPr/>
        </p:nvSpPr>
        <p:spPr>
          <a:xfrm>
            <a:off x="2895600" y="6334780"/>
            <a:ext cx="4114800" cy="523220"/>
          </a:xfrm>
          <a:prstGeom prst="rect">
            <a:avLst/>
          </a:prstGeom>
          <a:noFill/>
        </p:spPr>
        <p:txBody>
          <a:bodyPr wrap="square" rtlCol="0">
            <a:spAutoFit/>
          </a:bodyPr>
          <a:lstStyle/>
          <a:p>
            <a:r>
              <a:rPr lang="en-US" sz="2800" b="1" dirty="0" smtClean="0"/>
              <a:t>It is the closure fairy</a:t>
            </a:r>
            <a:endParaRPr lang="en-US" sz="2800" b="1" dirty="0"/>
          </a:p>
        </p:txBody>
      </p:sp>
      <p:sp>
        <p:nvSpPr>
          <p:cNvPr id="6" name="TextBox 5"/>
          <p:cNvSpPr txBox="1"/>
          <p:nvPr/>
        </p:nvSpPr>
        <p:spPr>
          <a:xfrm>
            <a:off x="2590800" y="457200"/>
            <a:ext cx="5830763" cy="707886"/>
          </a:xfrm>
          <a:prstGeom prst="rect">
            <a:avLst/>
          </a:prstGeom>
          <a:noFill/>
        </p:spPr>
        <p:txBody>
          <a:bodyPr wrap="none" rtlCol="0">
            <a:spAutoFit/>
          </a:bodyPr>
          <a:lstStyle/>
          <a:p>
            <a:r>
              <a:rPr lang="en-US" sz="4000" dirty="0" smtClean="0"/>
              <a:t> The Lost Art-of Prediction</a:t>
            </a:r>
            <a:endParaRPr lang="en-US" sz="4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Mechanisms of Geriatric Frailty</a:t>
            </a:r>
            <a:endParaRPr lang="en-US" dirty="0"/>
          </a:p>
        </p:txBody>
      </p:sp>
      <p:sp>
        <p:nvSpPr>
          <p:cNvPr id="8" name="Content Placeholder 7"/>
          <p:cNvSpPr>
            <a:spLocks noGrp="1"/>
          </p:cNvSpPr>
          <p:nvPr>
            <p:ph idx="1"/>
          </p:nvPr>
        </p:nvSpPr>
        <p:spPr/>
        <p:txBody>
          <a:bodyPr>
            <a:normAutofit lnSpcReduction="10000"/>
          </a:bodyPr>
          <a:lstStyle/>
          <a:p>
            <a:r>
              <a:rPr lang="en-US" dirty="0" smtClean="0"/>
              <a:t>Sarcopenia: after age 40 8-12% muscle loss per decade most replaced with fat.  After 75 process accelerates </a:t>
            </a:r>
          </a:p>
          <a:p>
            <a:r>
              <a:rPr lang="en-US" dirty="0" err="1" smtClean="0"/>
              <a:t>Neuro</a:t>
            </a:r>
            <a:r>
              <a:rPr lang="en-US" dirty="0" smtClean="0"/>
              <a:t>-endocrine dysfunction: low testosterone, estrogen, insulin growth factor, DHEA, cortisol, growth hormone.  </a:t>
            </a:r>
          </a:p>
          <a:p>
            <a:r>
              <a:rPr lang="en-US" dirty="0" smtClean="0"/>
              <a:t>Chronic Low Grade inflammation:  adipose tissues secrete pro-inflammatory cytokines like IL-6 etc.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Cardinal Virtues</a:t>
            </a:r>
            <a:br>
              <a:rPr lang="en-US" dirty="0" smtClean="0"/>
            </a:br>
            <a:r>
              <a:rPr lang="en-US" sz="2200" i="1" dirty="0" smtClean="0"/>
              <a:t>(</a:t>
            </a:r>
            <a:r>
              <a:rPr lang="en-US" sz="2200" i="1" dirty="0" err="1" smtClean="0"/>
              <a:t>cardo</a:t>
            </a:r>
            <a:r>
              <a:rPr lang="en-US" sz="2200" i="1" dirty="0" smtClean="0"/>
              <a:t>-</a:t>
            </a:r>
            <a:r>
              <a:rPr lang="en-US" sz="2200" i="1" dirty="0" err="1" smtClean="0"/>
              <a:t>Ltn</a:t>
            </a:r>
            <a:r>
              <a:rPr lang="en-US" sz="2200" i="1" dirty="0" smtClean="0"/>
              <a:t>-hinge)-</a:t>
            </a:r>
            <a:r>
              <a:rPr lang="en-US" dirty="0" smtClean="0"/>
              <a:t/>
            </a:r>
            <a:br>
              <a:rPr lang="en-US" dirty="0" smtClean="0"/>
            </a:br>
            <a:r>
              <a:rPr lang="en-US" sz="4000" u="sng" dirty="0" smtClean="0"/>
              <a:t> “Requirements to Lead a Virtuous Life”</a:t>
            </a:r>
            <a:endParaRPr lang="en-US" sz="4000" u="sng"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ction="ppaction://hlinkfile" tooltip="Prudence"/>
              </a:rPr>
              <a:t>Prudence</a:t>
            </a:r>
            <a:r>
              <a:rPr lang="en-US" dirty="0" smtClean="0"/>
              <a:t> - ability to judge between actions with regard to appropriate actions at a given time</a:t>
            </a:r>
          </a:p>
          <a:p>
            <a:r>
              <a:rPr lang="en-US" dirty="0" smtClean="0">
                <a:hlinkClick r:id="rId3" action="ppaction://hlinkfile" tooltip="Justice (virtue)"/>
              </a:rPr>
              <a:t>Justice</a:t>
            </a:r>
            <a:r>
              <a:rPr lang="en-US" dirty="0" smtClean="0"/>
              <a:t> - the perpetual and constant will of rendering to each one his right</a:t>
            </a:r>
            <a:r>
              <a:rPr lang="en-US" baseline="30000" dirty="0" smtClean="0">
                <a:hlinkClick r:id="" action="ppaction://hlinkfile"/>
              </a:rPr>
              <a:t>[1]</a:t>
            </a:r>
            <a:endParaRPr lang="en-US" dirty="0" smtClean="0"/>
          </a:p>
          <a:p>
            <a:r>
              <a:rPr lang="en-US" dirty="0" smtClean="0">
                <a:hlinkClick r:id="rId4" action="ppaction://hlinkfile" tooltip="Temperance (virtue)"/>
              </a:rPr>
              <a:t>Temperance or Restraint</a:t>
            </a:r>
            <a:r>
              <a:rPr lang="en-US" dirty="0" smtClean="0"/>
              <a:t> - practicing self-control, abstention, and moderation; tempering the appetite</a:t>
            </a:r>
          </a:p>
          <a:p>
            <a:r>
              <a:rPr lang="en-US" dirty="0" smtClean="0">
                <a:hlinkClick r:id="rId5" action="ppaction://hlinkfile" tooltip="Courage"/>
              </a:rPr>
              <a:t>Fortitude or Courage</a:t>
            </a:r>
            <a:r>
              <a:rPr lang="en-US" dirty="0" smtClean="0"/>
              <a:t> - forbearance, endurance, and ability to confront fear, uncertainty and intimidation  (from Aristotle, adapted by St. Thomas Aquinas)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BioEthics</a:t>
            </a:r>
            <a:r>
              <a:rPr lang="en-US" dirty="0" smtClean="0"/>
              <a:t>: Core Principals</a:t>
            </a:r>
            <a:br>
              <a:rPr lang="en-US" dirty="0" smtClean="0"/>
            </a:br>
            <a:r>
              <a:rPr lang="en-US" sz="3100" dirty="0" smtClean="0"/>
              <a:t>to live a professionally ethical life</a:t>
            </a:r>
            <a:br>
              <a:rPr lang="en-US" sz="3100" dirty="0" smtClean="0"/>
            </a:br>
            <a:endParaRPr lang="en-US" sz="3100" dirty="0"/>
          </a:p>
        </p:txBody>
      </p:sp>
      <p:sp>
        <p:nvSpPr>
          <p:cNvPr id="3" name="Content Placeholder 2"/>
          <p:cNvSpPr>
            <a:spLocks noGrp="1"/>
          </p:cNvSpPr>
          <p:nvPr>
            <p:ph idx="1"/>
          </p:nvPr>
        </p:nvSpPr>
        <p:spPr/>
        <p:txBody>
          <a:bodyPr>
            <a:normAutofit fontScale="85000" lnSpcReduction="20000"/>
          </a:bodyPr>
          <a:lstStyle/>
          <a:p>
            <a:r>
              <a:rPr lang="en-US" dirty="0" smtClean="0"/>
              <a:t>Belmont Report/Georgetown 1979 </a:t>
            </a:r>
          </a:p>
          <a:p>
            <a:r>
              <a:rPr lang="en-US" dirty="0" smtClean="0"/>
              <a:t>Three principles: </a:t>
            </a:r>
          </a:p>
          <a:p>
            <a:r>
              <a:rPr lang="en-US" b="1" dirty="0" smtClean="0"/>
              <a:t>Autonomy:</a:t>
            </a:r>
            <a:r>
              <a:rPr lang="en-US" sz="1700" b="1" dirty="0" smtClean="0"/>
              <a:t>, </a:t>
            </a:r>
            <a:r>
              <a:rPr lang="en-US" sz="1700" dirty="0" smtClean="0"/>
              <a:t>the patient has the capacity to act intentionally, with understanding, and without controlling influences that would mitigate against a free and voluntary act. This principle is the basis for the practice of "informed consent" in the physician/patient transaction regarding health care.</a:t>
            </a:r>
            <a:endParaRPr lang="en-US" sz="1700" b="1" dirty="0" smtClean="0"/>
          </a:p>
          <a:p>
            <a:r>
              <a:rPr lang="en-US" b="1" dirty="0" smtClean="0"/>
              <a:t>Beneficence</a:t>
            </a:r>
            <a:r>
              <a:rPr lang="en-US" sz="1700" b="1" dirty="0" smtClean="0"/>
              <a:t>: </a:t>
            </a:r>
            <a:r>
              <a:rPr lang="en-US" sz="1700" dirty="0" smtClean="0"/>
              <a:t>health care providers have a duty to be of a benefit to the patient, as well as to take positive steps to prevent and to remove harm from the patient. </a:t>
            </a:r>
            <a:endParaRPr lang="en-US" sz="1700" b="1" dirty="0" smtClean="0"/>
          </a:p>
          <a:p>
            <a:r>
              <a:rPr lang="en-US" b="1" dirty="0" smtClean="0"/>
              <a:t>Justice</a:t>
            </a:r>
            <a:r>
              <a:rPr lang="en-US" sz="2100" b="1" dirty="0" smtClean="0"/>
              <a:t>. </a:t>
            </a:r>
            <a:r>
              <a:rPr lang="en-US" sz="2100" dirty="0" smtClean="0"/>
              <a:t>a form of fairness, or as Aristotle once said, "giving to each that which is his due." This implies the fair distribution of goods in society and requires that we look at the role of entitlement. The question of distributive justice also seems to hinge on the fact that some goods and services are in short supply, there is not enough to go around, thus some fair means of allocating scarce resources must be determined. </a:t>
            </a:r>
            <a:endParaRPr lang="en-US" sz="2100" b="1" dirty="0" smtClean="0"/>
          </a:p>
          <a:p>
            <a:r>
              <a:rPr lang="en-US" dirty="0" smtClean="0"/>
              <a:t>Later added Human dignity, and non-</a:t>
            </a:r>
            <a:r>
              <a:rPr lang="en-US" dirty="0" err="1" smtClean="0"/>
              <a:t>maleficence</a:t>
            </a:r>
            <a:r>
              <a:rPr lang="en-US"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228600"/>
            <a:ext cx="8229600" cy="1143000"/>
          </a:xfrm>
        </p:spPr>
        <p:txBody>
          <a:bodyPr>
            <a:normAutofit fontScale="90000"/>
          </a:bodyPr>
          <a:lstStyle/>
          <a:p>
            <a:pPr eaLnBrk="1" hangingPunct="1">
              <a:defRPr/>
            </a:pPr>
            <a:r>
              <a:rPr lang="en-US" sz="2000" dirty="0" smtClean="0"/>
              <a:t>Physician Assisted Suicide</a:t>
            </a:r>
            <a:br>
              <a:rPr lang="en-US" sz="2000" dirty="0" smtClean="0"/>
            </a:br>
            <a:r>
              <a:rPr lang="en-US" sz="2000" dirty="0" smtClean="0"/>
              <a:t>versus effective treatment of pain in the terminally ill</a:t>
            </a:r>
            <a:br>
              <a:rPr lang="en-US" sz="2000" dirty="0" smtClean="0"/>
            </a:br>
            <a:r>
              <a:rPr lang="en-US" sz="2000" dirty="0" smtClean="0"/>
              <a:t>The </a:t>
            </a:r>
            <a:r>
              <a:rPr lang="en-US" sz="2000" dirty="0"/>
              <a:t>Doctrine of Double </a:t>
            </a:r>
            <a:r>
              <a:rPr lang="en-US" sz="2000" dirty="0" smtClean="0"/>
              <a:t>Effect</a:t>
            </a:r>
            <a:r>
              <a:rPr lang="en-US" sz="4000" dirty="0" smtClean="0"/>
              <a:t>           </a:t>
            </a:r>
            <a:r>
              <a:rPr lang="en-US" sz="2200" dirty="0"/>
              <a:t>St. Thomas Aquinas d 1274</a:t>
            </a:r>
          </a:p>
        </p:txBody>
      </p:sp>
      <p:sp>
        <p:nvSpPr>
          <p:cNvPr id="27650" name="Content Placeholder 4"/>
          <p:cNvSpPr>
            <a:spLocks noGrp="1"/>
          </p:cNvSpPr>
          <p:nvPr>
            <p:ph sz="half" idx="4294967295"/>
          </p:nvPr>
        </p:nvSpPr>
        <p:spPr>
          <a:xfrm>
            <a:off x="457200" y="1905000"/>
            <a:ext cx="4038600" cy="4114800"/>
          </a:xfrm>
        </p:spPr>
        <p:txBody>
          <a:bodyPr>
            <a:normAutofit lnSpcReduction="10000"/>
          </a:bodyPr>
          <a:lstStyle/>
          <a:p>
            <a:pPr eaLnBrk="1" hangingPunct="1">
              <a:lnSpc>
                <a:spcPct val="90000"/>
              </a:lnSpc>
              <a:defRPr/>
            </a:pPr>
            <a:r>
              <a:rPr lang="en-US" sz="1900" smtClean="0"/>
              <a:t>Twin effects of some actions: the one aimed at, the other “foreseen but not intended”.  Four elements</a:t>
            </a:r>
          </a:p>
          <a:p>
            <a:pPr eaLnBrk="1" hangingPunct="1">
              <a:lnSpc>
                <a:spcPct val="90000"/>
              </a:lnSpc>
              <a:defRPr/>
            </a:pPr>
            <a:r>
              <a:rPr lang="en-US" sz="1900" smtClean="0"/>
              <a:t>1. The act, considered independently of its harmful effects, is not in itself wrong</a:t>
            </a:r>
          </a:p>
          <a:p>
            <a:pPr eaLnBrk="1" hangingPunct="1">
              <a:lnSpc>
                <a:spcPct val="90000"/>
              </a:lnSpc>
              <a:defRPr/>
            </a:pPr>
            <a:r>
              <a:rPr lang="en-US" sz="1900" smtClean="0"/>
              <a:t>2. The agent intends to good and does not intend the harm either as a means or an end, though the agent may foresee the harm</a:t>
            </a:r>
          </a:p>
          <a:p>
            <a:pPr eaLnBrk="1" hangingPunct="1">
              <a:lnSpc>
                <a:spcPct val="90000"/>
              </a:lnSpc>
              <a:defRPr/>
            </a:pPr>
            <a:r>
              <a:rPr lang="en-US" sz="1900" smtClean="0"/>
              <a:t>There is no way to achieve the good without causing the harmful effects</a:t>
            </a:r>
          </a:p>
          <a:p>
            <a:pPr eaLnBrk="1" hangingPunct="1">
              <a:lnSpc>
                <a:spcPct val="90000"/>
              </a:lnSpc>
              <a:defRPr/>
            </a:pPr>
            <a:r>
              <a:rPr lang="en-US" sz="1900" smtClean="0"/>
              <a:t>The harmful effects are not disproportionately large relative to the good being sought. </a:t>
            </a:r>
          </a:p>
          <a:p>
            <a:pPr eaLnBrk="1" hangingPunct="1">
              <a:lnSpc>
                <a:spcPct val="90000"/>
              </a:lnSpc>
              <a:defRPr/>
            </a:pPr>
            <a:endParaRPr lang="en-US" sz="1900" smtClean="0"/>
          </a:p>
        </p:txBody>
      </p:sp>
      <p:pic>
        <p:nvPicPr>
          <p:cNvPr id="8196" name="Picture 2"/>
          <p:cNvPicPr>
            <a:picLocks noGrp="1" noChangeAspect="1" noChangeArrowheads="1"/>
          </p:cNvPicPr>
          <p:nvPr>
            <p:ph sz="half" idx="4294967295"/>
          </p:nvPr>
        </p:nvPicPr>
        <p:blipFill>
          <a:blip r:embed="rId2" cstate="print"/>
          <a:srcRect l="35849" t="14328" r="24529" b="288"/>
          <a:stretch>
            <a:fillRect/>
          </a:stretch>
        </p:blipFill>
        <p:spPr>
          <a:xfrm>
            <a:off x="4800600" y="1752600"/>
            <a:ext cx="3886200" cy="4648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0" y="0"/>
            <a:ext cx="8229600" cy="1143000"/>
          </a:xfrm>
        </p:spPr>
        <p:txBody>
          <a:bodyPr/>
          <a:lstStyle/>
          <a:p>
            <a:pPr eaLnBrk="1" hangingPunct="1">
              <a:defRPr/>
            </a:pPr>
            <a:r>
              <a:rPr lang="en-US" dirty="0" smtClean="0"/>
              <a:t>Patient </a:t>
            </a:r>
            <a:r>
              <a:rPr lang="en-US" dirty="0"/>
              <a:t>Autonomy</a:t>
            </a:r>
          </a:p>
        </p:txBody>
      </p:sp>
      <p:sp>
        <p:nvSpPr>
          <p:cNvPr id="21506" name="Rectangle 3"/>
          <p:cNvSpPr>
            <a:spLocks noGrp="1" noChangeArrowheads="1"/>
          </p:cNvSpPr>
          <p:nvPr>
            <p:ph type="body" idx="4294967295"/>
          </p:nvPr>
        </p:nvSpPr>
        <p:spPr>
          <a:xfrm>
            <a:off x="0" y="1752600"/>
            <a:ext cx="8229600" cy="4525963"/>
          </a:xfrm>
        </p:spPr>
        <p:txBody>
          <a:bodyPr/>
          <a:lstStyle/>
          <a:p>
            <a:pPr eaLnBrk="1" hangingPunct="1">
              <a:buFontTx/>
              <a:buNone/>
              <a:defRPr/>
            </a:pPr>
            <a:r>
              <a:rPr lang="en-US" sz="3600" dirty="0" smtClean="0"/>
              <a:t>       In 1891 the U.S. Supreme Court held:</a:t>
            </a:r>
          </a:p>
          <a:p>
            <a:pPr eaLnBrk="1" hangingPunct="1">
              <a:buFontTx/>
              <a:buNone/>
              <a:defRPr/>
            </a:pPr>
            <a:r>
              <a:rPr lang="en-US" sz="3600" dirty="0" smtClean="0"/>
              <a:t> </a:t>
            </a:r>
            <a:r>
              <a:rPr lang="en-US" dirty="0" smtClean="0"/>
              <a:t>“No right is held more sacred, or is more carefully guarded by the common law, than the right of every individual to the possession and control of his own person.” </a:t>
            </a:r>
          </a:p>
          <a:p>
            <a:pPr eaLnBrk="1" hangingPunct="1">
              <a:buFontTx/>
              <a:buNone/>
              <a:defRPr/>
            </a:pPr>
            <a:r>
              <a:rPr lang="en-US" dirty="0" smtClean="0"/>
              <a:t> However- medical practice remained rigidly patriarchal and authoritarian until 1970’s “The doctor is always right.”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4882</TotalTime>
  <Words>4022</Words>
  <Application>Microsoft Office PowerPoint</Application>
  <PresentationFormat>On-screen Show (4:3)</PresentationFormat>
  <Paragraphs>350</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When “Everything” Isn’t Enough: Ethics, Goals of Care, CPR and Aggressive Treatment A Medical Contrarian’s  View</vt:lpstr>
      <vt:lpstr>Just because we CAN do a Thing</vt:lpstr>
      <vt:lpstr>Contemporary Commentary on the US Health Care System by the AMA </vt:lpstr>
      <vt:lpstr>Life is a Terminal Illness* but… There is Never, Ever “Nothing Else We Can Do…Ever!”</vt:lpstr>
      <vt:lpstr>What I’m Going to Tell You About In case you were heading for the door! </vt:lpstr>
      <vt:lpstr>Four Cardinal Virtues (cardo-Ltn-hinge)-  “Requirements to Lead a Virtuous Life”</vt:lpstr>
      <vt:lpstr>BioEthics: Core Principals to live a professionally ethical life </vt:lpstr>
      <vt:lpstr>Physician Assisted Suicide versus effective treatment of pain in the terminally ill The Doctrine of Double Effect           St. Thomas Aquinas d 1274</vt:lpstr>
      <vt:lpstr>Patient Autonomy</vt:lpstr>
      <vt:lpstr>During 1970s and 1980s a Shift Occurred</vt:lpstr>
      <vt:lpstr>Today, a New Shift is Occurring</vt:lpstr>
      <vt:lpstr>We have Created a Medical Monster!</vt:lpstr>
      <vt:lpstr>Jahi MCMath-Age 13  Died following complications from tonsillectomy</vt:lpstr>
      <vt:lpstr>The Problem with Miracles</vt:lpstr>
      <vt:lpstr>Ethical Collision Caveats</vt:lpstr>
      <vt:lpstr>California Healthcare Foundation Survey 2012</vt:lpstr>
      <vt:lpstr>Communication at the End of Life</vt:lpstr>
      <vt:lpstr>End of Life Discussions Subjects terminal cancer patient  4.4 month life expectancy </vt:lpstr>
      <vt:lpstr>CAPC Survey of Attitudes For Patients with Serious Illness 800 patient’s surveyed Released June 28th  2011 Available at CAPC.org</vt:lpstr>
      <vt:lpstr>Institute of Medicine Report Sept 2013</vt:lpstr>
      <vt:lpstr>Slide 21</vt:lpstr>
      <vt:lpstr>Hospitals Can be Dangerous to the Elderly (and others)</vt:lpstr>
      <vt:lpstr>Don’t Tell the AMA! Doctor’s in Israel Strike 1999</vt:lpstr>
      <vt:lpstr>Hospital Associated Disability JAMA Oct 26th, 2011 Covinsky KE, Pierluissi E., Johnston CB </vt:lpstr>
      <vt:lpstr>Steps to Avoid HAD </vt:lpstr>
      <vt:lpstr>Geriatric Frailty “ A Physiologic syndrome characterized by decreased reserve and diminished resistance to stressors resulting from cumulative decline  across multiple physiologic systems causing vulnerability to adverse outcomes “  American Geriatric Society </vt:lpstr>
      <vt:lpstr>Mechanisms of Geriatric Frailty</vt:lpstr>
      <vt:lpstr>Curative/Functional/Palliative</vt:lpstr>
      <vt:lpstr>Slide 29</vt:lpstr>
      <vt:lpstr>Slide 30</vt:lpstr>
      <vt:lpstr>Where Does ‘Do Everything!’ Apply Clinically</vt:lpstr>
      <vt:lpstr>CPR and AND/DNAR/DNR</vt:lpstr>
      <vt:lpstr>Actual CPR</vt:lpstr>
      <vt:lpstr>CPR injuries </vt:lpstr>
      <vt:lpstr>The Nudge:  Libertarian Paternalism</vt:lpstr>
      <vt:lpstr>Medical Screening</vt:lpstr>
      <vt:lpstr>Screening to Treating</vt:lpstr>
      <vt:lpstr>Why Continue Screening ?</vt:lpstr>
      <vt:lpstr>The Beer’s List-(No Happy Hour Here!) </vt:lpstr>
      <vt:lpstr>Pill Burden</vt:lpstr>
      <vt:lpstr>Number Needed to Treat-NNT</vt:lpstr>
      <vt:lpstr>Alzheimer’s Disease</vt:lpstr>
      <vt:lpstr>Alzheimer’s Meds</vt:lpstr>
      <vt:lpstr>What Meds Don’t Do</vt:lpstr>
      <vt:lpstr>What Else Alzheimer’s Meds Don’t Do</vt:lpstr>
      <vt:lpstr>Blood Pressure</vt:lpstr>
      <vt:lpstr>Feeding Tubes and the Dementia “Death Spiral</vt:lpstr>
      <vt:lpstr>Feeding Tubes and the Dementia</vt:lpstr>
      <vt:lpstr>Feeding Tubes DO NOT </vt:lpstr>
      <vt:lpstr>So What Do We Do With Failing Patients?</vt:lpstr>
      <vt:lpstr>Changes in Hospice Medicare Patients:2000-2009</vt:lpstr>
      <vt:lpstr>Lacrosse Wisconsin The best place in America to end your life.</vt:lpstr>
      <vt:lpstr>So What Happens to the Elderly   (Survey 4158 Seniors) </vt:lpstr>
      <vt:lpstr>The End-Thank You</vt:lpstr>
      <vt:lpstr>Resources</vt:lpstr>
      <vt:lpstr>Slide 56</vt:lpstr>
      <vt:lpstr>Mechanisms of Geriatric Frailty</vt:lpstr>
    </vt:vector>
  </TitlesOfParts>
  <Company>LHC Group,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“Everything” Isn’t Enough: Ethics, Goal of Care, CPR and Aggressive Treatment A Medical Heretic’s View</dc:title>
  <dc:creator>LHC Group</dc:creator>
  <cp:lastModifiedBy>LHC Group</cp:lastModifiedBy>
  <cp:revision>482</cp:revision>
  <dcterms:created xsi:type="dcterms:W3CDTF">2013-12-31T22:19:36Z</dcterms:created>
  <dcterms:modified xsi:type="dcterms:W3CDTF">2014-01-13T12:50:23Z</dcterms:modified>
</cp:coreProperties>
</file>